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410" r:id="rId2"/>
    <p:sldId id="454" r:id="rId3"/>
    <p:sldId id="392" r:id="rId4"/>
    <p:sldId id="400" r:id="rId5"/>
    <p:sldId id="455" r:id="rId6"/>
    <p:sldId id="456" r:id="rId7"/>
    <p:sldId id="458" r:id="rId8"/>
    <p:sldId id="403" r:id="rId9"/>
    <p:sldId id="457" r:id="rId10"/>
    <p:sldId id="461" r:id="rId11"/>
    <p:sldId id="459" r:id="rId12"/>
    <p:sldId id="462" r:id="rId13"/>
    <p:sldId id="463" r:id="rId14"/>
    <p:sldId id="464" r:id="rId15"/>
    <p:sldId id="465" r:id="rId16"/>
    <p:sldId id="460" r:id="rId17"/>
    <p:sldId id="396" r:id="rId18"/>
    <p:sldId id="366" r:id="rId19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00"/>
    <a:srgbClr val="00FA00"/>
    <a:srgbClr val="45C4B0"/>
    <a:srgbClr val="9AEBA3"/>
    <a:srgbClr val="FF40FF"/>
    <a:srgbClr val="FF9300"/>
    <a:srgbClr val="00FDFF"/>
    <a:srgbClr val="CC6633"/>
    <a:srgbClr val="FFFFFF"/>
    <a:srgbClr val="007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67"/>
    <p:restoredTop sz="96006"/>
  </p:normalViewPr>
  <p:slideViewPr>
    <p:cSldViewPr>
      <p:cViewPr>
        <p:scale>
          <a:sx n="101" d="100"/>
          <a:sy n="101" d="100"/>
        </p:scale>
        <p:origin x="928" y="592"/>
      </p:cViewPr>
      <p:guideLst>
        <p:guide orient="horz" pos="2880"/>
        <p:guide pos="216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4E302A-F9E4-4F40-9A98-FE8E0811220A}" type="datetimeFigureOut">
              <a:rPr lang="en-US" smtClean="0"/>
              <a:t>7/19/24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16EC84-75A2-C340-BDAA-5F113EFA8B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7797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6EC84-75A2-C340-BDAA-5F113EFA8B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449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ID: M3LP0132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6EC84-75A2-C340-BDAA-5F113EFA8B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967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ID: M3LP0132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6EC84-75A2-C340-BDAA-5F113EFA8B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61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ID: M3LP0132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6EC84-75A2-C340-BDAA-5F113EFA8B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90288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ID: M3LP0132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6EC84-75A2-C340-BDAA-5F113EFA8B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038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Slide ID: M3LP0132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16EC84-75A2-C340-BDAA-5F113EFA8B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079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subtitle style</a:t>
            </a:r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D12E98-909B-8820-6D00-CD54402A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903"/>
            <a:ext cx="3810000" cy="2215991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8DF24B-AB09-4450-B449-1CA037FE1F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0A5113-D815-72D2-556E-7B522AEEFB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84BADB-28A1-7B93-57E1-621396E30E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19AA1-CF6D-F7E8-4952-FF26E55AC37A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7/19/24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22F763-9BD0-D1D2-B439-13F7E37DAA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2795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57891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4492625" y="-6604"/>
            <a:ext cx="3208654" cy="3911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29867" y="3422650"/>
            <a:ext cx="5033645" cy="33572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7/19/24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</p:sldLayoutIdLst>
  <p:txStyles>
    <p:titleStyle>
      <a:lvl1pPr eaLnBrk="1" hangingPunct="1">
        <a:defRPr>
          <a:latin typeface="+mj-lt"/>
          <a:ea typeface="+mj-ea"/>
          <a:cs typeface="+mj-cs"/>
        </a:defRPr>
      </a:lvl1pPr>
    </p:titleStyle>
    <p:body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bodyStyle>
    <p:otherStyle>
      <a:lvl1pPr marL="0" eaLnBrk="1" hangingPunct="1">
        <a:defRPr>
          <a:latin typeface="+mn-lt"/>
          <a:ea typeface="+mn-ea"/>
          <a:cs typeface="+mn-cs"/>
        </a:defRPr>
      </a:lvl1pPr>
      <a:lvl2pPr marL="457200" eaLnBrk="1" hangingPunct="1">
        <a:defRPr>
          <a:latin typeface="+mn-lt"/>
          <a:ea typeface="+mn-ea"/>
          <a:cs typeface="+mn-cs"/>
        </a:defRPr>
      </a:lvl2pPr>
      <a:lvl3pPr marL="914400" eaLnBrk="1" hangingPunct="1">
        <a:defRPr>
          <a:latin typeface="+mn-lt"/>
          <a:ea typeface="+mn-ea"/>
          <a:cs typeface="+mn-cs"/>
        </a:defRPr>
      </a:lvl3pPr>
      <a:lvl4pPr marL="1371600" eaLnBrk="1" hangingPunct="1">
        <a:defRPr>
          <a:latin typeface="+mn-lt"/>
          <a:ea typeface="+mn-ea"/>
          <a:cs typeface="+mn-cs"/>
        </a:defRPr>
      </a:lvl4pPr>
      <a:lvl5pPr marL="1828800" eaLnBrk="1" hangingPunct="1">
        <a:defRPr>
          <a:latin typeface="+mn-lt"/>
          <a:ea typeface="+mn-ea"/>
          <a:cs typeface="+mn-cs"/>
        </a:defRPr>
      </a:lvl5pPr>
      <a:lvl6pPr marL="2286000" eaLnBrk="1" hangingPunct="1">
        <a:defRPr>
          <a:latin typeface="+mn-lt"/>
          <a:ea typeface="+mn-ea"/>
          <a:cs typeface="+mn-cs"/>
        </a:defRPr>
      </a:lvl6pPr>
      <a:lvl7pPr marL="2743200" eaLnBrk="1" hangingPunct="1">
        <a:defRPr>
          <a:latin typeface="+mn-lt"/>
          <a:ea typeface="+mn-ea"/>
          <a:cs typeface="+mn-cs"/>
        </a:defRPr>
      </a:lvl7pPr>
      <a:lvl8pPr marL="3200400" eaLnBrk="1" hangingPunct="1">
        <a:defRPr>
          <a:latin typeface="+mn-lt"/>
          <a:ea typeface="+mn-ea"/>
          <a:cs typeface="+mn-cs"/>
        </a:defRPr>
      </a:lvl8pPr>
      <a:lvl9pPr marL="3657600" eaLnBrk="1" hangingPunct="1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1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2636520"/>
            <a:ext cx="12192000" cy="30480"/>
          </a:xfrm>
          <a:custGeom>
            <a:avLst/>
            <a:gdLst/>
            <a:ahLst/>
            <a:cxnLst/>
            <a:rect l="l" t="t" r="r" b="b"/>
            <a:pathLst>
              <a:path w="12192000" h="30480">
                <a:moveTo>
                  <a:pt x="0" y="0"/>
                </a:moveTo>
                <a:lnTo>
                  <a:pt x="12192000" y="30480"/>
                </a:lnTo>
              </a:path>
            </a:pathLst>
          </a:custGeom>
          <a:ln w="3810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5445C4FB-9186-9635-CC65-A206506C34D2}"/>
              </a:ext>
            </a:extLst>
          </p:cNvPr>
          <p:cNvSpPr txBox="1">
            <a:spLocks/>
          </p:cNvSpPr>
          <p:nvPr/>
        </p:nvSpPr>
        <p:spPr>
          <a:xfrm>
            <a:off x="4684865" y="1600200"/>
            <a:ext cx="2822269" cy="35907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83820" algn="ctr">
              <a:lnSpc>
                <a:spcPts val="2735"/>
              </a:lnSpc>
              <a:spcBef>
                <a:spcPts val="100"/>
              </a:spcBef>
            </a:pPr>
            <a:r>
              <a:rPr lang="en-US" spc="-10" dirty="0"/>
              <a:t>20240716_fv3000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DE1DDDF-2CA4-25AC-ADB5-27B550632EDA}"/>
              </a:ext>
            </a:extLst>
          </p:cNvPr>
          <p:cNvSpPr txBox="1"/>
          <p:nvPr/>
        </p:nvSpPr>
        <p:spPr>
          <a:xfrm>
            <a:off x="2156001" y="3051859"/>
            <a:ext cx="78799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</a:rPr>
              <a:t>M. LaPorta (IMPL-K)</a:t>
            </a:r>
          </a:p>
          <a:p>
            <a:pPr algn="ctr"/>
            <a:r>
              <a:rPr lang="en-US" sz="1600" dirty="0">
                <a:solidFill>
                  <a:schemeClr val="bg1"/>
                </a:solidFill>
              </a:rPr>
              <a:t>Data from [scope] on [date]</a:t>
            </a:r>
          </a:p>
        </p:txBody>
      </p:sp>
    </p:spTree>
    <p:extLst>
      <p:ext uri="{BB962C8B-B14F-4D97-AF65-F5344CB8AC3E}">
        <p14:creationId xmlns:p14="http://schemas.microsoft.com/office/powerpoint/2010/main" val="1472899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" y="28903"/>
            <a:ext cx="3810000" cy="1107996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M3LP0345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x20 objective</a:t>
            </a:r>
          </a:p>
          <a:p>
            <a:r>
              <a:rPr lang="en-US" sz="1200" i="1" dirty="0"/>
              <a:t>scale bar = 500µm</a:t>
            </a:r>
          </a:p>
          <a:p>
            <a:r>
              <a:rPr lang="en-US" sz="1200" i="1" dirty="0" err="1">
                <a:solidFill>
                  <a:schemeClr val="bg1"/>
                </a:solidFill>
              </a:rPr>
              <a:t>roi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/>
              <a:t>= 50</a:t>
            </a:r>
            <a:endParaRPr lang="en-US" sz="1200" i="1" dirty="0">
              <a:solidFill>
                <a:schemeClr val="bg1"/>
              </a:solidFill>
            </a:endParaRPr>
          </a:p>
          <a:p>
            <a:endParaRPr lang="en-US" sz="1200" i="1" dirty="0">
              <a:solidFill>
                <a:schemeClr val="bg1"/>
              </a:solidFill>
            </a:endParaRP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DB9D-092C-B4DA-AE2E-C6CB12E174EC}"/>
              </a:ext>
            </a:extLst>
          </p:cNvPr>
          <p:cNvSpPr txBox="1"/>
          <p:nvPr/>
        </p:nvSpPr>
        <p:spPr>
          <a:xfrm>
            <a:off x="6354083" y="-1333457"/>
            <a:ext cx="449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FBB6-8F09-DC69-4F51-C920F2D8D898}"/>
              </a:ext>
            </a:extLst>
          </p:cNvPr>
          <p:cNvSpPr txBox="1"/>
          <p:nvPr/>
        </p:nvSpPr>
        <p:spPr>
          <a:xfrm>
            <a:off x="10829926" y="0"/>
            <a:ext cx="1343024" cy="7694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FFF"/>
                </a:highlight>
              </a:rPr>
              <a:t>DAPI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AF488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9300"/>
                </a:highlight>
              </a:rPr>
              <a:t>CD4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AF555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40FF"/>
                </a:highlight>
              </a:rPr>
              <a:t>CD11c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AF647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1076F-08F7-5435-65B2-1F18A8BE427B}"/>
              </a:ext>
            </a:extLst>
          </p:cNvPr>
          <p:cNvSpPr txBox="1"/>
          <p:nvPr/>
        </p:nvSpPr>
        <p:spPr>
          <a:xfrm>
            <a:off x="4572000" y="-334358"/>
            <a:ext cx="1611339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DAPI</a:t>
            </a:r>
            <a:r>
              <a:rPr lang="en-US" sz="1400" dirty="0">
                <a:solidFill>
                  <a:srgbClr val="00FA00"/>
                </a:solidFill>
              </a:rPr>
              <a:t> </a:t>
            </a:r>
            <a:r>
              <a:rPr lang="en-US" sz="1400" dirty="0">
                <a:solidFill>
                  <a:srgbClr val="FF9300"/>
                </a:solidFill>
              </a:rPr>
              <a:t>CD4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CD11c</a:t>
            </a:r>
            <a:endParaRPr lang="en-US" sz="1400" dirty="0">
              <a:solidFill>
                <a:srgbClr val="FFFC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53A95-98ED-83CA-1009-30AB49FEF74F}"/>
              </a:ext>
            </a:extLst>
          </p:cNvPr>
          <p:cNvSpPr txBox="1"/>
          <p:nvPr/>
        </p:nvSpPr>
        <p:spPr>
          <a:xfrm>
            <a:off x="0" y="767567"/>
            <a:ext cx="30059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Liver – BAAT KO (</a:t>
            </a:r>
            <a:r>
              <a:rPr lang="en-US" i="1" dirty="0" err="1">
                <a:solidFill>
                  <a:schemeClr val="bg1"/>
                </a:solidFill>
              </a:rPr>
              <a:t>sgBAAT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14" name="Picture 13" descr="A purple and black background&#10;&#10;Description automatically generated">
            <a:extLst>
              <a:ext uri="{FF2B5EF4-FFF2-40B4-BE49-F238E27FC236}">
                <a16:creationId xmlns:a16="http://schemas.microsoft.com/office/drawing/2014/main" id="{94905AA5-3A68-2F4F-8400-FFFB6B6CE4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453" y="1613968"/>
            <a:ext cx="7926209" cy="5215129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20" name="Picture 19" descr="A purple and orange speckled background&#10;&#10;Description automatically generated">
            <a:extLst>
              <a:ext uri="{FF2B5EF4-FFF2-40B4-BE49-F238E27FC236}">
                <a16:creationId xmlns:a16="http://schemas.microsoft.com/office/drawing/2014/main" id="{333350CA-81B7-3195-CC6C-509EA91FC6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4017902"/>
            <a:ext cx="2743200" cy="2743200"/>
          </a:xfrm>
          <a:prstGeom prst="rect">
            <a:avLst/>
          </a:prstGeom>
          <a:ln>
            <a:solidFill>
              <a:srgbClr val="45C4B0"/>
            </a:solidFill>
          </a:ln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67E39CC3-4418-66D0-0D3E-25C095F6988B}"/>
              </a:ext>
            </a:extLst>
          </p:cNvPr>
          <p:cNvGrpSpPr/>
          <p:nvPr/>
        </p:nvGrpSpPr>
        <p:grpSpPr>
          <a:xfrm>
            <a:off x="2987488" y="396922"/>
            <a:ext cx="5531224" cy="1203278"/>
            <a:chOff x="2987488" y="396922"/>
            <a:chExt cx="5531224" cy="1203278"/>
          </a:xfrm>
        </p:grpSpPr>
        <p:pic>
          <p:nvPicPr>
            <p:cNvPr id="8" name="Picture 7" descr="A blue and black speckled surface&#10;&#10;Description automatically generated">
              <a:extLst>
                <a:ext uri="{FF2B5EF4-FFF2-40B4-BE49-F238E27FC236}">
                  <a16:creationId xmlns:a16="http://schemas.microsoft.com/office/drawing/2014/main" id="{B05AD756-4275-6134-1E31-30F383B6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87488" y="396922"/>
              <a:ext cx="1828800" cy="120327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10" name="Picture 9" descr="A black background with orange spots&#10;&#10;Description automatically generated">
              <a:extLst>
                <a:ext uri="{FF2B5EF4-FFF2-40B4-BE49-F238E27FC236}">
                  <a16:creationId xmlns:a16="http://schemas.microsoft.com/office/drawing/2014/main" id="{CD2B1CEA-A76C-5022-4741-056D8C1746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8700" y="396922"/>
              <a:ext cx="1828800" cy="120327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2" name="Picture 21" descr="A black and purple background&#10;&#10;Description automatically generated">
              <a:extLst>
                <a:ext uri="{FF2B5EF4-FFF2-40B4-BE49-F238E27FC236}">
                  <a16:creationId xmlns:a16="http://schemas.microsoft.com/office/drawing/2014/main" id="{EECF5D89-1474-A9A2-6C29-E65D89D97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9912" y="396922"/>
              <a:ext cx="1828800" cy="1203278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pic>
        <p:nvPicPr>
          <p:cNvPr id="24" name="Picture 23" descr="A purple and orange speckled background&#10;&#10;Description automatically generated">
            <a:extLst>
              <a:ext uri="{FF2B5EF4-FFF2-40B4-BE49-F238E27FC236}">
                <a16:creationId xmlns:a16="http://schemas.microsoft.com/office/drawing/2014/main" id="{4836F0DB-4F9C-1763-454B-34D56777295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0200" y="887255"/>
            <a:ext cx="2743200" cy="2743200"/>
          </a:xfrm>
          <a:prstGeom prst="rect">
            <a:avLst/>
          </a:prstGeom>
          <a:ln w="3175">
            <a:solidFill>
              <a:srgbClr val="9AEBA3"/>
            </a:solidFill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EED7860-CE67-FA85-4509-0F5B8185B33B}"/>
              </a:ext>
            </a:extLst>
          </p:cNvPr>
          <p:cNvSpPr txBox="1"/>
          <p:nvPr/>
        </p:nvSpPr>
        <p:spPr>
          <a:xfrm>
            <a:off x="2925218" y="394699"/>
            <a:ext cx="604653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DAPI</a:t>
            </a:r>
            <a:endParaRPr lang="en-US" sz="1400" dirty="0">
              <a:solidFill>
                <a:srgbClr val="FFFC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CC8364C-18D3-8D36-9431-30D17BD19AC5}"/>
              </a:ext>
            </a:extLst>
          </p:cNvPr>
          <p:cNvSpPr txBox="1"/>
          <p:nvPr/>
        </p:nvSpPr>
        <p:spPr>
          <a:xfrm>
            <a:off x="4833930" y="394698"/>
            <a:ext cx="543739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</a:rPr>
              <a:t>CD4</a:t>
            </a:r>
            <a:endParaRPr lang="en-US" sz="1400" dirty="0">
              <a:solidFill>
                <a:srgbClr val="FFFC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26F409F-EA1A-6914-E2AB-AD4BD40FB6AD}"/>
              </a:ext>
            </a:extLst>
          </p:cNvPr>
          <p:cNvSpPr txBox="1"/>
          <p:nvPr/>
        </p:nvSpPr>
        <p:spPr>
          <a:xfrm>
            <a:off x="573453" y="1721674"/>
            <a:ext cx="1141659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</a:rPr>
              <a:t>CD4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CD11c</a:t>
            </a:r>
            <a:endParaRPr lang="en-US" sz="1400" dirty="0">
              <a:solidFill>
                <a:srgbClr val="FFFC00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12D997-8D51-0408-CCA5-D9B7DE48DA13}"/>
              </a:ext>
            </a:extLst>
          </p:cNvPr>
          <p:cNvSpPr txBox="1"/>
          <p:nvPr/>
        </p:nvSpPr>
        <p:spPr>
          <a:xfrm>
            <a:off x="9448800" y="952233"/>
            <a:ext cx="1141659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</a:rPr>
              <a:t>CD4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CD11c</a:t>
            </a:r>
            <a:endParaRPr lang="en-US" sz="1400" dirty="0">
              <a:solidFill>
                <a:srgbClr val="FFFC00"/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9CB269-2411-8286-D8BC-2D8DAC156635}"/>
              </a:ext>
            </a:extLst>
          </p:cNvPr>
          <p:cNvSpPr txBox="1"/>
          <p:nvPr/>
        </p:nvSpPr>
        <p:spPr>
          <a:xfrm>
            <a:off x="9194036" y="4067643"/>
            <a:ext cx="1141659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</a:rPr>
              <a:t>CD4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CD11c</a:t>
            </a:r>
            <a:endParaRPr lang="en-US" sz="1400" dirty="0">
              <a:solidFill>
                <a:srgbClr val="FFFC00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9270B4-3A8E-E478-C3E5-02E2FCB66438}"/>
              </a:ext>
            </a:extLst>
          </p:cNvPr>
          <p:cNvSpPr txBox="1"/>
          <p:nvPr/>
        </p:nvSpPr>
        <p:spPr>
          <a:xfrm>
            <a:off x="6625169" y="457655"/>
            <a:ext cx="732893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40FF"/>
                </a:solidFill>
              </a:rPr>
              <a:t>CD11c</a:t>
            </a:r>
            <a:endParaRPr lang="en-US" sz="1400" dirty="0">
              <a:solidFill>
                <a:srgbClr val="FFFC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606D63-8EB0-0350-88C1-3ABC4428F7FE}"/>
              </a:ext>
            </a:extLst>
          </p:cNvPr>
          <p:cNvSpPr txBox="1"/>
          <p:nvPr/>
        </p:nvSpPr>
        <p:spPr>
          <a:xfrm>
            <a:off x="9220200" y="485434"/>
            <a:ext cx="652743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ROI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18BBB67-4F2E-ECFA-EE18-C54CEE01320F}"/>
              </a:ext>
            </a:extLst>
          </p:cNvPr>
          <p:cNvSpPr txBox="1"/>
          <p:nvPr/>
        </p:nvSpPr>
        <p:spPr>
          <a:xfrm>
            <a:off x="9220200" y="3641127"/>
            <a:ext cx="652743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ROI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83E72DD-D3C4-4939-04E7-777511F6AB29}"/>
              </a:ext>
            </a:extLst>
          </p:cNvPr>
          <p:cNvSpPr/>
          <p:nvPr/>
        </p:nvSpPr>
        <p:spPr>
          <a:xfrm>
            <a:off x="7057685" y="3565409"/>
            <a:ext cx="1312243" cy="1312243"/>
          </a:xfrm>
          <a:prstGeom prst="rect">
            <a:avLst/>
          </a:prstGeom>
          <a:noFill/>
          <a:ln w="3175">
            <a:solidFill>
              <a:srgbClr val="9AEBA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2C4397F-261A-4B97-19F3-63BF1B879683}"/>
              </a:ext>
            </a:extLst>
          </p:cNvPr>
          <p:cNvSpPr/>
          <p:nvPr/>
        </p:nvSpPr>
        <p:spPr>
          <a:xfrm>
            <a:off x="5377669" y="5389502"/>
            <a:ext cx="1312243" cy="1312243"/>
          </a:xfrm>
          <a:prstGeom prst="rect">
            <a:avLst/>
          </a:prstGeom>
          <a:noFill/>
          <a:ln w="3175">
            <a:solidFill>
              <a:srgbClr val="45C4B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938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903"/>
            <a:ext cx="3810000" cy="369332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M3LP0345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x20 objective, zoom = 2.0, max Z </a:t>
            </a:r>
            <a:r>
              <a:rPr lang="en-US" sz="1200" i="1" dirty="0" err="1">
                <a:solidFill>
                  <a:schemeClr val="bg1"/>
                </a:solidFill>
              </a:rPr>
              <a:t>proj</a:t>
            </a:r>
            <a:r>
              <a:rPr lang="en-US" sz="1200" i="1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DB9D-092C-B4DA-AE2E-C6CB12E174EC}"/>
              </a:ext>
            </a:extLst>
          </p:cNvPr>
          <p:cNvSpPr txBox="1"/>
          <p:nvPr/>
        </p:nvSpPr>
        <p:spPr>
          <a:xfrm>
            <a:off x="6477000" y="213569"/>
            <a:ext cx="449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FBB6-8F09-DC69-4F51-C920F2D8D898}"/>
              </a:ext>
            </a:extLst>
          </p:cNvPr>
          <p:cNvSpPr txBox="1"/>
          <p:nvPr/>
        </p:nvSpPr>
        <p:spPr>
          <a:xfrm>
            <a:off x="10848976" y="5576"/>
            <a:ext cx="1343024" cy="938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FFF"/>
                </a:highlight>
              </a:rPr>
              <a:t>DAPI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FC00"/>
                </a:highlight>
              </a:rPr>
              <a:t>Iba1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AF488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9300"/>
                </a:highlight>
              </a:rPr>
              <a:t>CD4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PE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40FF"/>
                </a:highlight>
              </a:rPr>
              <a:t>CD11c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AF647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53A95-98ED-83CA-1009-30AB49FEF74F}"/>
              </a:ext>
            </a:extLst>
          </p:cNvPr>
          <p:cNvSpPr txBox="1"/>
          <p:nvPr/>
        </p:nvSpPr>
        <p:spPr>
          <a:xfrm>
            <a:off x="76200" y="938783"/>
            <a:ext cx="30700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Liver – BAAT  KO (</a:t>
            </a:r>
            <a:r>
              <a:rPr lang="en-US" i="1" dirty="0" err="1">
                <a:solidFill>
                  <a:schemeClr val="bg1"/>
                </a:solidFill>
              </a:rPr>
              <a:t>sgBAAT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9" name="Picture 8" descr="Purple and orange particles on a black background&#10;&#10;Description automatically generated">
            <a:extLst>
              <a:ext uri="{FF2B5EF4-FFF2-40B4-BE49-F238E27FC236}">
                <a16:creationId xmlns:a16="http://schemas.microsoft.com/office/drawing/2014/main" id="{BCC7DBC2-1575-53AE-0A12-533D89B325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1170"/>
            <a:ext cx="5444519" cy="54864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1" name="Picture 10" descr="A black background with orange spots&#10;&#10;Description automatically generated">
            <a:extLst>
              <a:ext uri="{FF2B5EF4-FFF2-40B4-BE49-F238E27FC236}">
                <a16:creationId xmlns:a16="http://schemas.microsoft.com/office/drawing/2014/main" id="{7400BACE-08DA-DB07-07B9-3E8922F16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6" y="1331170"/>
            <a:ext cx="2722260" cy="27432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3" name="Picture 12" descr="Purple particles on a black background&#10;&#10;Description automatically generated">
            <a:extLst>
              <a:ext uri="{FF2B5EF4-FFF2-40B4-BE49-F238E27FC236}">
                <a16:creationId xmlns:a16="http://schemas.microsoft.com/office/drawing/2014/main" id="{F1860906-808D-9647-CA43-D927CA017D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33" y="1331170"/>
            <a:ext cx="2722260" cy="27432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15" name="Picture 14" descr="A screenshot of a black background&#10;&#10;Description automatically generated">
            <a:extLst>
              <a:ext uri="{FF2B5EF4-FFF2-40B4-BE49-F238E27FC236}">
                <a16:creationId xmlns:a16="http://schemas.microsoft.com/office/drawing/2014/main" id="{BCAFACFD-0291-3D8D-57C3-C5C45AEB75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946" y="4129403"/>
            <a:ext cx="2722260" cy="27432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pic>
        <p:nvPicPr>
          <p:cNvPr id="21" name="Picture 20" descr="A blue speckled surface with white text&#10;&#10;Description automatically generated">
            <a:extLst>
              <a:ext uri="{FF2B5EF4-FFF2-40B4-BE49-F238E27FC236}">
                <a16:creationId xmlns:a16="http://schemas.microsoft.com/office/drawing/2014/main" id="{A8F1C041-9E11-0E74-0BF3-AE4A5EBD70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33" y="4129403"/>
            <a:ext cx="2722260" cy="2743200"/>
          </a:xfrm>
          <a:prstGeom prst="rect">
            <a:avLst/>
          </a:prstGeom>
          <a:ln w="3175">
            <a:solidFill>
              <a:schemeClr val="bg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A1076F-08F7-5435-65B2-1F18A8BE427B}"/>
              </a:ext>
            </a:extLst>
          </p:cNvPr>
          <p:cNvSpPr txBox="1"/>
          <p:nvPr/>
        </p:nvSpPr>
        <p:spPr>
          <a:xfrm>
            <a:off x="0" y="1361583"/>
            <a:ext cx="1141659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</a:rPr>
              <a:t>CD4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CD11c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7E52D8C-2C40-A207-F0DF-B0E7089682FE}"/>
              </a:ext>
            </a:extLst>
          </p:cNvPr>
          <p:cNvSpPr txBox="1"/>
          <p:nvPr/>
        </p:nvSpPr>
        <p:spPr>
          <a:xfrm>
            <a:off x="5470148" y="1373718"/>
            <a:ext cx="543739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</a:rPr>
              <a:t>CD4</a:t>
            </a:r>
            <a:endParaRPr lang="en-US" sz="1400" dirty="0">
              <a:solidFill>
                <a:srgbClr val="FF40FF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7885E9D-C092-F811-0839-77A764F0C752}"/>
              </a:ext>
            </a:extLst>
          </p:cNvPr>
          <p:cNvSpPr txBox="1"/>
          <p:nvPr/>
        </p:nvSpPr>
        <p:spPr>
          <a:xfrm>
            <a:off x="8233835" y="1329486"/>
            <a:ext cx="732893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40FF"/>
                </a:solidFill>
              </a:rPr>
              <a:t>CD11c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AAA2902-52A8-5772-6CB7-6638CA1CF48B}"/>
              </a:ext>
            </a:extLst>
          </p:cNvPr>
          <p:cNvSpPr txBox="1"/>
          <p:nvPr/>
        </p:nvSpPr>
        <p:spPr>
          <a:xfrm>
            <a:off x="5475758" y="4158374"/>
            <a:ext cx="532518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FC00"/>
                </a:solidFill>
              </a:rPr>
              <a:t>Iba1</a:t>
            </a:r>
            <a:endParaRPr lang="en-US" sz="1400" dirty="0">
              <a:solidFill>
                <a:srgbClr val="FF40FF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ED2256A-3823-2DFC-3BD8-B72FD2F0424E}"/>
              </a:ext>
            </a:extLst>
          </p:cNvPr>
          <p:cNvSpPr txBox="1"/>
          <p:nvPr/>
        </p:nvSpPr>
        <p:spPr>
          <a:xfrm>
            <a:off x="8261257" y="4158374"/>
            <a:ext cx="604653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DAPI</a:t>
            </a:r>
            <a:endParaRPr lang="en-US" sz="1400" dirty="0">
              <a:solidFill>
                <a:srgbClr val="FF40FF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CBADE9A-24A2-0514-6E25-A5FD0220AA38}"/>
              </a:ext>
            </a:extLst>
          </p:cNvPr>
          <p:cNvSpPr txBox="1"/>
          <p:nvPr/>
        </p:nvSpPr>
        <p:spPr>
          <a:xfrm>
            <a:off x="4883281" y="270190"/>
            <a:ext cx="1289215" cy="246221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FF0000"/>
                </a:solidFill>
              </a:rPr>
              <a:t>CD4/CD11c cluster</a:t>
            </a:r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2F97C2B2-80C0-AB95-5200-24F55AAEE9BB}"/>
              </a:ext>
            </a:extLst>
          </p:cNvPr>
          <p:cNvSpPr/>
          <p:nvPr/>
        </p:nvSpPr>
        <p:spPr>
          <a:xfrm>
            <a:off x="3829401" y="476647"/>
            <a:ext cx="1056740" cy="628378"/>
          </a:xfrm>
          <a:custGeom>
            <a:avLst/>
            <a:gdLst>
              <a:gd name="connsiteX0" fmla="*/ 0 w 1397000"/>
              <a:gd name="connsiteY0" fmla="*/ 2777067 h 2785533"/>
              <a:gd name="connsiteX1" fmla="*/ 931333 w 1397000"/>
              <a:gd name="connsiteY1" fmla="*/ 2785533 h 2785533"/>
              <a:gd name="connsiteX2" fmla="*/ 922867 w 1397000"/>
              <a:gd name="connsiteY2" fmla="*/ 0 h 2785533"/>
              <a:gd name="connsiteX3" fmla="*/ 1397000 w 1397000"/>
              <a:gd name="connsiteY3" fmla="*/ 0 h 2785533"/>
              <a:gd name="connsiteX0" fmla="*/ 813170 w 813170"/>
              <a:gd name="connsiteY0" fmla="*/ 2763815 h 2785533"/>
              <a:gd name="connsiteX1" fmla="*/ 8466 w 813170"/>
              <a:gd name="connsiteY1" fmla="*/ 2785533 h 2785533"/>
              <a:gd name="connsiteX2" fmla="*/ 0 w 813170"/>
              <a:gd name="connsiteY2" fmla="*/ 0 h 2785533"/>
              <a:gd name="connsiteX3" fmla="*/ 474133 w 813170"/>
              <a:gd name="connsiteY3" fmla="*/ 0 h 2785533"/>
              <a:gd name="connsiteX0" fmla="*/ 813170 w 813170"/>
              <a:gd name="connsiteY0" fmla="*/ 2763815 h 2785533"/>
              <a:gd name="connsiteX1" fmla="*/ 8466 w 813170"/>
              <a:gd name="connsiteY1" fmla="*/ 2785533 h 2785533"/>
              <a:gd name="connsiteX2" fmla="*/ 0 w 813170"/>
              <a:gd name="connsiteY2" fmla="*/ 0 h 2785533"/>
              <a:gd name="connsiteX3" fmla="*/ 474133 w 813170"/>
              <a:gd name="connsiteY3" fmla="*/ 0 h 2785533"/>
              <a:gd name="connsiteX0" fmla="*/ 813170 w 813170"/>
              <a:gd name="connsiteY0" fmla="*/ 2763815 h 2785533"/>
              <a:gd name="connsiteX1" fmla="*/ 8466 w 813170"/>
              <a:gd name="connsiteY1" fmla="*/ 2785533 h 2785533"/>
              <a:gd name="connsiteX2" fmla="*/ 0 w 813170"/>
              <a:gd name="connsiteY2" fmla="*/ 0 h 2785533"/>
              <a:gd name="connsiteX3" fmla="*/ 474133 w 813170"/>
              <a:gd name="connsiteY3" fmla="*/ 0 h 2785533"/>
              <a:gd name="connsiteX0" fmla="*/ 799920 w 799920"/>
              <a:gd name="connsiteY0" fmla="*/ 2777067 h 2785533"/>
              <a:gd name="connsiteX1" fmla="*/ 8466 w 799920"/>
              <a:gd name="connsiteY1" fmla="*/ 2785533 h 2785533"/>
              <a:gd name="connsiteX2" fmla="*/ 0 w 799920"/>
              <a:gd name="connsiteY2" fmla="*/ 0 h 2785533"/>
              <a:gd name="connsiteX3" fmla="*/ 474133 w 799920"/>
              <a:gd name="connsiteY3" fmla="*/ 0 h 2785533"/>
              <a:gd name="connsiteX0" fmla="*/ 813174 w 813174"/>
              <a:gd name="connsiteY0" fmla="*/ 2790319 h 2790319"/>
              <a:gd name="connsiteX1" fmla="*/ 8466 w 813174"/>
              <a:gd name="connsiteY1" fmla="*/ 2785533 h 2790319"/>
              <a:gd name="connsiteX2" fmla="*/ 0 w 813174"/>
              <a:gd name="connsiteY2" fmla="*/ 0 h 2790319"/>
              <a:gd name="connsiteX3" fmla="*/ 474133 w 813174"/>
              <a:gd name="connsiteY3" fmla="*/ 0 h 2790319"/>
              <a:gd name="connsiteX0" fmla="*/ 804708 w 804708"/>
              <a:gd name="connsiteY0" fmla="*/ 2790319 h 2790319"/>
              <a:gd name="connsiteX1" fmla="*/ 0 w 804708"/>
              <a:gd name="connsiteY1" fmla="*/ 2785533 h 2790319"/>
              <a:gd name="connsiteX2" fmla="*/ 4789 w 804708"/>
              <a:gd name="connsiteY2" fmla="*/ 1060174 h 2790319"/>
              <a:gd name="connsiteX3" fmla="*/ 465667 w 804708"/>
              <a:gd name="connsiteY3" fmla="*/ 0 h 2790319"/>
              <a:gd name="connsiteX0" fmla="*/ 804708 w 804708"/>
              <a:gd name="connsiteY0" fmla="*/ 1796406 h 1796406"/>
              <a:gd name="connsiteX1" fmla="*/ 0 w 804708"/>
              <a:gd name="connsiteY1" fmla="*/ 1791620 h 1796406"/>
              <a:gd name="connsiteX2" fmla="*/ 4789 w 804708"/>
              <a:gd name="connsiteY2" fmla="*/ 66261 h 1796406"/>
              <a:gd name="connsiteX3" fmla="*/ 213879 w 804708"/>
              <a:gd name="connsiteY3" fmla="*/ 0 h 1796406"/>
              <a:gd name="connsiteX0" fmla="*/ 799922 w 799922"/>
              <a:gd name="connsiteY0" fmla="*/ 1796406 h 1796406"/>
              <a:gd name="connsiteX1" fmla="*/ 711906 w 799922"/>
              <a:gd name="connsiteY1" fmla="*/ 1264398 h 1796406"/>
              <a:gd name="connsiteX2" fmla="*/ 3 w 799922"/>
              <a:gd name="connsiteY2" fmla="*/ 66261 h 1796406"/>
              <a:gd name="connsiteX3" fmla="*/ 209093 w 799922"/>
              <a:gd name="connsiteY3" fmla="*/ 0 h 1796406"/>
              <a:gd name="connsiteX0" fmla="*/ 590829 w 590829"/>
              <a:gd name="connsiteY0" fmla="*/ 1796406 h 1796406"/>
              <a:gd name="connsiteX1" fmla="*/ 502813 w 590829"/>
              <a:gd name="connsiteY1" fmla="*/ 1264398 h 1796406"/>
              <a:gd name="connsiteX2" fmla="*/ 482889 w 590829"/>
              <a:gd name="connsiteY2" fmla="*/ 585245 h 1796406"/>
              <a:gd name="connsiteX3" fmla="*/ 0 w 590829"/>
              <a:gd name="connsiteY3" fmla="*/ 0 h 1796406"/>
              <a:gd name="connsiteX0" fmla="*/ 590829 w 593447"/>
              <a:gd name="connsiteY0" fmla="*/ 1796406 h 1796406"/>
              <a:gd name="connsiteX1" fmla="*/ 593431 w 593447"/>
              <a:gd name="connsiteY1" fmla="*/ 1264398 h 1796406"/>
              <a:gd name="connsiteX2" fmla="*/ 482889 w 593447"/>
              <a:gd name="connsiteY2" fmla="*/ 585245 h 1796406"/>
              <a:gd name="connsiteX3" fmla="*/ 0 w 593447"/>
              <a:gd name="connsiteY3" fmla="*/ 0 h 1796406"/>
              <a:gd name="connsiteX0" fmla="*/ 590829 w 598221"/>
              <a:gd name="connsiteY0" fmla="*/ 1796406 h 1796406"/>
              <a:gd name="connsiteX1" fmla="*/ 593431 w 598221"/>
              <a:gd name="connsiteY1" fmla="*/ 1264398 h 1796406"/>
              <a:gd name="connsiteX2" fmla="*/ 598221 w 598221"/>
              <a:gd name="connsiteY2" fmla="*/ 527580 h 1796406"/>
              <a:gd name="connsiteX3" fmla="*/ 0 w 598221"/>
              <a:gd name="connsiteY3" fmla="*/ 0 h 1796406"/>
              <a:gd name="connsiteX0" fmla="*/ 318978 w 326370"/>
              <a:gd name="connsiteY0" fmla="*/ 1738741 h 1738741"/>
              <a:gd name="connsiteX1" fmla="*/ 321580 w 326370"/>
              <a:gd name="connsiteY1" fmla="*/ 1206733 h 1738741"/>
              <a:gd name="connsiteX2" fmla="*/ 326370 w 326370"/>
              <a:gd name="connsiteY2" fmla="*/ 469915 h 1738741"/>
              <a:gd name="connsiteX3" fmla="*/ 0 w 326370"/>
              <a:gd name="connsiteY3" fmla="*/ 0 h 1738741"/>
              <a:gd name="connsiteX0" fmla="*/ 318978 w 348524"/>
              <a:gd name="connsiteY0" fmla="*/ 1738741 h 1738741"/>
              <a:gd name="connsiteX1" fmla="*/ 326370 w 348524"/>
              <a:gd name="connsiteY1" fmla="*/ 469915 h 1738741"/>
              <a:gd name="connsiteX2" fmla="*/ 0 w 348524"/>
              <a:gd name="connsiteY2" fmla="*/ 0 h 1738741"/>
              <a:gd name="connsiteX0" fmla="*/ 318978 w 326370"/>
              <a:gd name="connsiteY0" fmla="*/ 1738741 h 1738741"/>
              <a:gd name="connsiteX1" fmla="*/ 326370 w 326370"/>
              <a:gd name="connsiteY1" fmla="*/ 469915 h 1738741"/>
              <a:gd name="connsiteX2" fmla="*/ 0 w 326370"/>
              <a:gd name="connsiteY2" fmla="*/ 0 h 1738741"/>
              <a:gd name="connsiteX0" fmla="*/ 318978 w 361096"/>
              <a:gd name="connsiteY0" fmla="*/ 1738741 h 1738741"/>
              <a:gd name="connsiteX1" fmla="*/ 361096 w 361096"/>
              <a:gd name="connsiteY1" fmla="*/ 1118098 h 1738741"/>
              <a:gd name="connsiteX2" fmla="*/ 0 w 361096"/>
              <a:gd name="connsiteY2" fmla="*/ 0 h 1738741"/>
              <a:gd name="connsiteX0" fmla="*/ 180079 w 222197"/>
              <a:gd name="connsiteY0" fmla="*/ 1345202 h 1345202"/>
              <a:gd name="connsiteX1" fmla="*/ 222197 w 222197"/>
              <a:gd name="connsiteY1" fmla="*/ 724559 h 1345202"/>
              <a:gd name="connsiteX2" fmla="*/ 0 w 222197"/>
              <a:gd name="connsiteY2" fmla="*/ 0 h 1345202"/>
              <a:gd name="connsiteX0" fmla="*/ 180079 w 199051"/>
              <a:gd name="connsiteY0" fmla="*/ 1345202 h 1345202"/>
              <a:gd name="connsiteX1" fmla="*/ 199051 w 199051"/>
              <a:gd name="connsiteY1" fmla="*/ 712984 h 1345202"/>
              <a:gd name="connsiteX2" fmla="*/ 0 w 199051"/>
              <a:gd name="connsiteY2" fmla="*/ 0 h 1345202"/>
              <a:gd name="connsiteX0" fmla="*/ 0 w 1343995"/>
              <a:gd name="connsiteY0" fmla="*/ 2310757 h 2310757"/>
              <a:gd name="connsiteX1" fmla="*/ 18972 w 1343995"/>
              <a:gd name="connsiteY1" fmla="*/ 1678539 h 2310757"/>
              <a:gd name="connsiteX2" fmla="*/ 1341793 w 1343995"/>
              <a:gd name="connsiteY2" fmla="*/ 0 h 2310757"/>
              <a:gd name="connsiteX0" fmla="*/ 0 w 1341793"/>
              <a:gd name="connsiteY0" fmla="*/ 2310757 h 2310757"/>
              <a:gd name="connsiteX1" fmla="*/ 18972 w 1341793"/>
              <a:gd name="connsiteY1" fmla="*/ 1678539 h 2310757"/>
              <a:gd name="connsiteX2" fmla="*/ 1341793 w 1341793"/>
              <a:gd name="connsiteY2" fmla="*/ 0 h 2310757"/>
              <a:gd name="connsiteX0" fmla="*/ 319932 w 1661725"/>
              <a:gd name="connsiteY0" fmla="*/ 2310757 h 2310757"/>
              <a:gd name="connsiteX1" fmla="*/ 0 w 1661725"/>
              <a:gd name="connsiteY1" fmla="*/ 105515 h 2310757"/>
              <a:gd name="connsiteX2" fmla="*/ 1661725 w 1661725"/>
              <a:gd name="connsiteY2" fmla="*/ 0 h 2310757"/>
              <a:gd name="connsiteX0" fmla="*/ 6606 w 1661725"/>
              <a:gd name="connsiteY0" fmla="*/ 974326 h 974326"/>
              <a:gd name="connsiteX1" fmla="*/ 0 w 1661725"/>
              <a:gd name="connsiteY1" fmla="*/ 105515 h 974326"/>
              <a:gd name="connsiteX2" fmla="*/ 1661725 w 1661725"/>
              <a:gd name="connsiteY2" fmla="*/ 0 h 974326"/>
              <a:gd name="connsiteX0" fmla="*/ 573998 w 688741"/>
              <a:gd name="connsiteY0" fmla="*/ 1059568 h 1059568"/>
              <a:gd name="connsiteX1" fmla="*/ 567392 w 688741"/>
              <a:gd name="connsiteY1" fmla="*/ 190757 h 1059568"/>
              <a:gd name="connsiteX2" fmla="*/ 121349 w 688741"/>
              <a:gd name="connsiteY2" fmla="*/ 0 h 1059568"/>
              <a:gd name="connsiteX0" fmla="*/ 744482 w 744482"/>
              <a:gd name="connsiteY0" fmla="*/ 0 h 944491"/>
              <a:gd name="connsiteX1" fmla="*/ 567392 w 744482"/>
              <a:gd name="connsiteY1" fmla="*/ 944491 h 944491"/>
              <a:gd name="connsiteX2" fmla="*/ 121349 w 744482"/>
              <a:gd name="connsiteY2" fmla="*/ 753734 h 944491"/>
              <a:gd name="connsiteX0" fmla="*/ 783425 w 783425"/>
              <a:gd name="connsiteY0" fmla="*/ 56179 h 810941"/>
              <a:gd name="connsiteX1" fmla="*/ 156887 w 783425"/>
              <a:gd name="connsiteY1" fmla="*/ 1028 h 810941"/>
              <a:gd name="connsiteX2" fmla="*/ 160292 w 783425"/>
              <a:gd name="connsiteY2" fmla="*/ 809913 h 810941"/>
              <a:gd name="connsiteX0" fmla="*/ 783425 w 783425"/>
              <a:gd name="connsiteY0" fmla="*/ 56179 h 810941"/>
              <a:gd name="connsiteX1" fmla="*/ 156887 w 783425"/>
              <a:gd name="connsiteY1" fmla="*/ 1028 h 810941"/>
              <a:gd name="connsiteX2" fmla="*/ 160292 w 783425"/>
              <a:gd name="connsiteY2" fmla="*/ 809913 h 810941"/>
              <a:gd name="connsiteX0" fmla="*/ 626538 w 626538"/>
              <a:gd name="connsiteY0" fmla="*/ 55151 h 808885"/>
              <a:gd name="connsiteX1" fmla="*/ 0 w 626538"/>
              <a:gd name="connsiteY1" fmla="*/ 0 h 808885"/>
              <a:gd name="connsiteX2" fmla="*/ 3405 w 626538"/>
              <a:gd name="connsiteY2" fmla="*/ 808885 h 808885"/>
              <a:gd name="connsiteX0" fmla="*/ 851266 w 851266"/>
              <a:gd name="connsiteY0" fmla="*/ 0 h 862223"/>
              <a:gd name="connsiteX1" fmla="*/ 0 w 851266"/>
              <a:gd name="connsiteY1" fmla="*/ 53338 h 862223"/>
              <a:gd name="connsiteX2" fmla="*/ 3405 w 851266"/>
              <a:gd name="connsiteY2" fmla="*/ 862223 h 862223"/>
              <a:gd name="connsiteX0" fmla="*/ 847861 w 847861"/>
              <a:gd name="connsiteY0" fmla="*/ 0 h 862223"/>
              <a:gd name="connsiteX1" fmla="*/ 298814 w 847861"/>
              <a:gd name="connsiteY1" fmla="*/ 247067 h 862223"/>
              <a:gd name="connsiteX2" fmla="*/ 0 w 847861"/>
              <a:gd name="connsiteY2" fmla="*/ 862223 h 862223"/>
              <a:gd name="connsiteX0" fmla="*/ 700627 w 700627"/>
              <a:gd name="connsiteY0" fmla="*/ 0 h 893219"/>
              <a:gd name="connsiteX1" fmla="*/ 151580 w 700627"/>
              <a:gd name="connsiteY1" fmla="*/ 247067 h 893219"/>
              <a:gd name="connsiteX2" fmla="*/ 0 w 700627"/>
              <a:gd name="connsiteY2" fmla="*/ 893219 h 893219"/>
              <a:gd name="connsiteX0" fmla="*/ 550524 w 1165166"/>
              <a:gd name="connsiteY0" fmla="*/ 0 h 746074"/>
              <a:gd name="connsiteX1" fmla="*/ 1477 w 1165166"/>
              <a:gd name="connsiteY1" fmla="*/ 247067 h 746074"/>
              <a:gd name="connsiteX2" fmla="*/ 1163690 w 1165166"/>
              <a:gd name="connsiteY2" fmla="*/ 746074 h 746074"/>
              <a:gd name="connsiteX0" fmla="*/ 549047 w 1162213"/>
              <a:gd name="connsiteY0" fmla="*/ 0 h 746074"/>
              <a:gd name="connsiteX1" fmla="*/ 0 w 1162213"/>
              <a:gd name="connsiteY1" fmla="*/ 247067 h 746074"/>
              <a:gd name="connsiteX2" fmla="*/ 1162213 w 1162213"/>
              <a:gd name="connsiteY2" fmla="*/ 746074 h 746074"/>
              <a:gd name="connsiteX0" fmla="*/ 0 w 1674708"/>
              <a:gd name="connsiteY0" fmla="*/ 89264 h 499007"/>
              <a:gd name="connsiteX1" fmla="*/ 512495 w 1674708"/>
              <a:gd name="connsiteY1" fmla="*/ 0 h 499007"/>
              <a:gd name="connsiteX2" fmla="*/ 1674708 w 1674708"/>
              <a:gd name="connsiteY2" fmla="*/ 499007 h 499007"/>
              <a:gd name="connsiteX0" fmla="*/ 0 w 1674708"/>
              <a:gd name="connsiteY0" fmla="*/ 478148 h 887891"/>
              <a:gd name="connsiteX1" fmla="*/ 1489960 w 1674708"/>
              <a:gd name="connsiteY1" fmla="*/ 0 h 887891"/>
              <a:gd name="connsiteX2" fmla="*/ 1674708 w 1674708"/>
              <a:gd name="connsiteY2" fmla="*/ 887891 h 887891"/>
              <a:gd name="connsiteX0" fmla="*/ 0 w 1727263"/>
              <a:gd name="connsiteY0" fmla="*/ 478148 h 625132"/>
              <a:gd name="connsiteX1" fmla="*/ 1489960 w 1727263"/>
              <a:gd name="connsiteY1" fmla="*/ 0 h 625132"/>
              <a:gd name="connsiteX2" fmla="*/ 1727263 w 1727263"/>
              <a:gd name="connsiteY2" fmla="*/ 625132 h 625132"/>
              <a:gd name="connsiteX0" fmla="*/ 0 w 1727263"/>
              <a:gd name="connsiteY0" fmla="*/ 0 h 146984"/>
              <a:gd name="connsiteX1" fmla="*/ 512501 w 1727263"/>
              <a:gd name="connsiteY1" fmla="*/ 99921 h 146984"/>
              <a:gd name="connsiteX2" fmla="*/ 1727263 w 1727263"/>
              <a:gd name="connsiteY2" fmla="*/ 146984 h 146984"/>
              <a:gd name="connsiteX0" fmla="*/ 0 w 1737771"/>
              <a:gd name="connsiteY0" fmla="*/ 0 h 136473"/>
              <a:gd name="connsiteX1" fmla="*/ 523009 w 1737771"/>
              <a:gd name="connsiteY1" fmla="*/ 89410 h 136473"/>
              <a:gd name="connsiteX2" fmla="*/ 1737771 w 1737771"/>
              <a:gd name="connsiteY2" fmla="*/ 136473 h 136473"/>
              <a:gd name="connsiteX0" fmla="*/ 0 w 938984"/>
              <a:gd name="connsiteY0" fmla="*/ 0 h 409742"/>
              <a:gd name="connsiteX1" fmla="*/ 523009 w 938984"/>
              <a:gd name="connsiteY1" fmla="*/ 89410 h 409742"/>
              <a:gd name="connsiteX2" fmla="*/ 938984 w 938984"/>
              <a:gd name="connsiteY2" fmla="*/ 409742 h 409742"/>
              <a:gd name="connsiteX0" fmla="*/ 0 w 938984"/>
              <a:gd name="connsiteY0" fmla="*/ 131307 h 541049"/>
              <a:gd name="connsiteX1" fmla="*/ 628112 w 938984"/>
              <a:gd name="connsiteY1" fmla="*/ 0 h 541049"/>
              <a:gd name="connsiteX2" fmla="*/ 938984 w 938984"/>
              <a:gd name="connsiteY2" fmla="*/ 541049 h 541049"/>
              <a:gd name="connsiteX0" fmla="*/ 0 w 907450"/>
              <a:gd name="connsiteY0" fmla="*/ 15694 h 541049"/>
              <a:gd name="connsiteX1" fmla="*/ 596578 w 907450"/>
              <a:gd name="connsiteY1" fmla="*/ 0 h 541049"/>
              <a:gd name="connsiteX2" fmla="*/ 907450 w 907450"/>
              <a:gd name="connsiteY2" fmla="*/ 541049 h 541049"/>
              <a:gd name="connsiteX0" fmla="*/ 0 w 907450"/>
              <a:gd name="connsiteY0" fmla="*/ 0 h 525355"/>
              <a:gd name="connsiteX1" fmla="*/ 586070 w 907450"/>
              <a:gd name="connsiteY1" fmla="*/ 36858 h 525355"/>
              <a:gd name="connsiteX2" fmla="*/ 907450 w 907450"/>
              <a:gd name="connsiteY2" fmla="*/ 525355 h 525355"/>
              <a:gd name="connsiteX0" fmla="*/ 0 w 907450"/>
              <a:gd name="connsiteY0" fmla="*/ 0 h 525355"/>
              <a:gd name="connsiteX1" fmla="*/ 722707 w 907450"/>
              <a:gd name="connsiteY1" fmla="*/ 184003 h 525355"/>
              <a:gd name="connsiteX2" fmla="*/ 907450 w 907450"/>
              <a:gd name="connsiteY2" fmla="*/ 525355 h 525355"/>
              <a:gd name="connsiteX0" fmla="*/ 0 w 539585"/>
              <a:gd name="connsiteY0" fmla="*/ 0 h 367700"/>
              <a:gd name="connsiteX1" fmla="*/ 354842 w 539585"/>
              <a:gd name="connsiteY1" fmla="*/ 26348 h 367700"/>
              <a:gd name="connsiteX2" fmla="*/ 539585 w 539585"/>
              <a:gd name="connsiteY2" fmla="*/ 367700 h 367700"/>
              <a:gd name="connsiteX0" fmla="*/ 1132995 w 1132995"/>
              <a:gd name="connsiteY0" fmla="*/ 0 h 442210"/>
              <a:gd name="connsiteX1" fmla="*/ 0 w 1132995"/>
              <a:gd name="connsiteY1" fmla="*/ 100858 h 442210"/>
              <a:gd name="connsiteX2" fmla="*/ 184743 w 1132995"/>
              <a:gd name="connsiteY2" fmla="*/ 442210 h 442210"/>
              <a:gd name="connsiteX0" fmla="*/ 2048631 w 2048631"/>
              <a:gd name="connsiteY0" fmla="*/ 0 h 538007"/>
              <a:gd name="connsiteX1" fmla="*/ 915636 w 2048631"/>
              <a:gd name="connsiteY1" fmla="*/ 100858 h 538007"/>
              <a:gd name="connsiteX2" fmla="*/ 0 w 2048631"/>
              <a:gd name="connsiteY2" fmla="*/ 538007 h 538007"/>
              <a:gd name="connsiteX0" fmla="*/ 2048631 w 2048631"/>
              <a:gd name="connsiteY0" fmla="*/ 0 h 538007"/>
              <a:gd name="connsiteX1" fmla="*/ 326701 w 2048631"/>
              <a:gd name="connsiteY1" fmla="*/ 217943 h 538007"/>
              <a:gd name="connsiteX2" fmla="*/ 0 w 2048631"/>
              <a:gd name="connsiteY2" fmla="*/ 538007 h 538007"/>
              <a:gd name="connsiteX0" fmla="*/ 1056740 w 1056740"/>
              <a:gd name="connsiteY0" fmla="*/ 0 h 431566"/>
              <a:gd name="connsiteX1" fmla="*/ 326701 w 1056740"/>
              <a:gd name="connsiteY1" fmla="*/ 111502 h 431566"/>
              <a:gd name="connsiteX2" fmla="*/ 0 w 1056740"/>
              <a:gd name="connsiteY2" fmla="*/ 431566 h 43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56740" h="431566">
                <a:moveTo>
                  <a:pt x="1056740" y="0"/>
                </a:moveTo>
                <a:lnTo>
                  <a:pt x="326701" y="111502"/>
                </a:lnTo>
                <a:lnTo>
                  <a:pt x="0" y="431566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8935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" y="28903"/>
            <a:ext cx="3810000" cy="1107996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M3LP0429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x20 objective</a:t>
            </a:r>
          </a:p>
          <a:p>
            <a:r>
              <a:rPr lang="en-US" sz="1200" i="1" dirty="0"/>
              <a:t>scale bar = 500µm</a:t>
            </a:r>
          </a:p>
          <a:p>
            <a:r>
              <a:rPr lang="en-US" sz="1200" i="1" dirty="0" err="1">
                <a:solidFill>
                  <a:schemeClr val="bg1"/>
                </a:solidFill>
              </a:rPr>
              <a:t>roi</a:t>
            </a:r>
            <a:r>
              <a:rPr lang="en-US" sz="1200" i="1" dirty="0">
                <a:solidFill>
                  <a:schemeClr val="bg1"/>
                </a:solidFill>
              </a:rPr>
              <a:t> </a:t>
            </a:r>
            <a:r>
              <a:rPr lang="en-US" sz="1200" i="1" dirty="0"/>
              <a:t>= 50</a:t>
            </a:r>
            <a:endParaRPr lang="en-US" sz="1200" i="1" dirty="0">
              <a:solidFill>
                <a:schemeClr val="bg1"/>
              </a:solidFill>
            </a:endParaRPr>
          </a:p>
          <a:p>
            <a:endParaRPr lang="en-US" sz="1200" i="1" dirty="0">
              <a:solidFill>
                <a:schemeClr val="bg1"/>
              </a:solidFill>
            </a:endParaRP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DB9D-092C-B4DA-AE2E-C6CB12E174EC}"/>
              </a:ext>
            </a:extLst>
          </p:cNvPr>
          <p:cNvSpPr txBox="1"/>
          <p:nvPr/>
        </p:nvSpPr>
        <p:spPr>
          <a:xfrm>
            <a:off x="6354083" y="-1333457"/>
            <a:ext cx="449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FBB6-8F09-DC69-4F51-C920F2D8D898}"/>
              </a:ext>
            </a:extLst>
          </p:cNvPr>
          <p:cNvSpPr txBox="1"/>
          <p:nvPr/>
        </p:nvSpPr>
        <p:spPr>
          <a:xfrm>
            <a:off x="10848976" y="5576"/>
            <a:ext cx="1343024" cy="938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A00"/>
                </a:highlight>
              </a:rPr>
              <a:t>SV40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AF488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9300"/>
                </a:highlight>
              </a:rPr>
              <a:t>Iba1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AF555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40FF"/>
                </a:highlight>
              </a:rPr>
              <a:t>CD3ε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AF647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FC00"/>
                </a:highlight>
              </a:rPr>
              <a:t>LYVE-1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AF750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1076F-08F7-5435-65B2-1F18A8BE427B}"/>
              </a:ext>
            </a:extLst>
          </p:cNvPr>
          <p:cNvSpPr txBox="1"/>
          <p:nvPr/>
        </p:nvSpPr>
        <p:spPr>
          <a:xfrm>
            <a:off x="4572000" y="-334358"/>
            <a:ext cx="2178802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A00"/>
                </a:solidFill>
              </a:rPr>
              <a:t>SV40 </a:t>
            </a:r>
            <a:r>
              <a:rPr lang="en-US" sz="1400" dirty="0">
                <a:solidFill>
                  <a:srgbClr val="FF9300"/>
                </a:solidFill>
              </a:rPr>
              <a:t>Iba1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CD3ε </a:t>
            </a:r>
            <a:r>
              <a:rPr lang="en-US" sz="1400" dirty="0">
                <a:solidFill>
                  <a:srgbClr val="FFFC00"/>
                </a:solidFill>
              </a:rPr>
              <a:t>LYVE-1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53A95-98ED-83CA-1009-30AB49FEF74F}"/>
              </a:ext>
            </a:extLst>
          </p:cNvPr>
          <p:cNvSpPr txBox="1"/>
          <p:nvPr/>
        </p:nvSpPr>
        <p:spPr>
          <a:xfrm>
            <a:off x="0" y="767567"/>
            <a:ext cx="30059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Liver – BAAT KO (</a:t>
            </a:r>
            <a:r>
              <a:rPr lang="en-US" i="1" dirty="0" err="1">
                <a:solidFill>
                  <a:schemeClr val="bg1"/>
                </a:solidFill>
              </a:rPr>
              <a:t>sgBAAT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7259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" y="28903"/>
            <a:ext cx="3810000" cy="923330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M3LP0459-60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x20 objective</a:t>
            </a:r>
          </a:p>
          <a:p>
            <a:r>
              <a:rPr lang="en-US" sz="1200" i="1" dirty="0"/>
              <a:t>spleen bar = 100µm</a:t>
            </a:r>
          </a:p>
          <a:p>
            <a:endParaRPr lang="en-US" sz="1200" i="1" dirty="0">
              <a:solidFill>
                <a:schemeClr val="bg1"/>
              </a:solidFill>
            </a:endParaRP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DB9D-092C-B4DA-AE2E-C6CB12E174EC}"/>
              </a:ext>
            </a:extLst>
          </p:cNvPr>
          <p:cNvSpPr txBox="1"/>
          <p:nvPr/>
        </p:nvSpPr>
        <p:spPr>
          <a:xfrm>
            <a:off x="6354083" y="-1333457"/>
            <a:ext cx="449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FBB6-8F09-DC69-4F51-C920F2D8D898}"/>
              </a:ext>
            </a:extLst>
          </p:cNvPr>
          <p:cNvSpPr txBox="1"/>
          <p:nvPr/>
        </p:nvSpPr>
        <p:spPr>
          <a:xfrm>
            <a:off x="10848976" y="5576"/>
            <a:ext cx="1343024" cy="938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A00"/>
                </a:highlight>
              </a:rPr>
              <a:t>SV40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AF488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9300"/>
                </a:highlight>
              </a:rPr>
              <a:t>Iba1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AF555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40FF"/>
                </a:highlight>
              </a:rPr>
              <a:t>CD3ε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AF647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FC00"/>
                </a:highlight>
              </a:rPr>
              <a:t>LYVE-1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AF750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1076F-08F7-5435-65B2-1F18A8BE427B}"/>
              </a:ext>
            </a:extLst>
          </p:cNvPr>
          <p:cNvSpPr txBox="1"/>
          <p:nvPr/>
        </p:nvSpPr>
        <p:spPr>
          <a:xfrm>
            <a:off x="3647515" y="64392"/>
            <a:ext cx="2178802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A00"/>
                </a:solidFill>
              </a:rPr>
              <a:t>SV40 </a:t>
            </a:r>
            <a:r>
              <a:rPr lang="en-US" sz="1400" dirty="0">
                <a:solidFill>
                  <a:srgbClr val="FF9300"/>
                </a:solidFill>
              </a:rPr>
              <a:t>Iba1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CD3ε </a:t>
            </a:r>
            <a:r>
              <a:rPr lang="en-US" sz="1400" dirty="0">
                <a:solidFill>
                  <a:srgbClr val="FFFC00"/>
                </a:solidFill>
              </a:rPr>
              <a:t>LYVE-1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53A95-98ED-83CA-1009-30AB49FEF74F}"/>
              </a:ext>
            </a:extLst>
          </p:cNvPr>
          <p:cNvSpPr txBox="1"/>
          <p:nvPr/>
        </p:nvSpPr>
        <p:spPr>
          <a:xfrm>
            <a:off x="0" y="767567"/>
            <a:ext cx="30059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Liver – BAAT KO (</a:t>
            </a:r>
            <a:r>
              <a:rPr lang="en-US" i="1" dirty="0" err="1">
                <a:solidFill>
                  <a:schemeClr val="bg1"/>
                </a:solidFill>
              </a:rPr>
              <a:t>sgBAAT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3F6722-F94C-7816-77B2-3A1826EF8FE6}"/>
              </a:ext>
            </a:extLst>
          </p:cNvPr>
          <p:cNvCxnSpPr/>
          <p:nvPr/>
        </p:nvCxnSpPr>
        <p:spPr>
          <a:xfrm>
            <a:off x="7919706" y="-80835"/>
            <a:ext cx="0" cy="685547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green light on a black background&#10;&#10;Description automatically generated">
            <a:extLst>
              <a:ext uri="{FF2B5EF4-FFF2-40B4-BE49-F238E27FC236}">
                <a16:creationId xmlns:a16="http://schemas.microsoft.com/office/drawing/2014/main" id="{0F5850A3-C2A2-8C40-D7B4-FB44563223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1765" y="5000297"/>
            <a:ext cx="1682530" cy="1682530"/>
          </a:xfrm>
          <a:prstGeom prst="rect">
            <a:avLst/>
          </a:prstGeom>
        </p:spPr>
      </p:pic>
      <p:pic>
        <p:nvPicPr>
          <p:cNvPr id="16" name="Picture 15" descr="A black and yellow background&#10;&#10;Description automatically generated">
            <a:extLst>
              <a:ext uri="{FF2B5EF4-FFF2-40B4-BE49-F238E27FC236}">
                <a16:creationId xmlns:a16="http://schemas.microsoft.com/office/drawing/2014/main" id="{5BBD2359-A00A-6DA5-8042-D93F6E7D23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389" y="5000297"/>
            <a:ext cx="1828800" cy="1828800"/>
          </a:xfrm>
          <a:prstGeom prst="rect">
            <a:avLst/>
          </a:prstGeom>
        </p:spPr>
      </p:pic>
      <p:pic>
        <p:nvPicPr>
          <p:cNvPr id="18" name="Picture 17" descr="A purple particles in the sky&#10;&#10;Description automatically generated">
            <a:extLst>
              <a:ext uri="{FF2B5EF4-FFF2-40B4-BE49-F238E27FC236}">
                <a16:creationId xmlns:a16="http://schemas.microsoft.com/office/drawing/2014/main" id="{05E12578-0D40-E0EA-CBCF-BCC2C18583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1176" y="5099641"/>
            <a:ext cx="1367507" cy="1367507"/>
          </a:xfrm>
          <a:prstGeom prst="rect">
            <a:avLst/>
          </a:prstGeom>
        </p:spPr>
      </p:pic>
      <p:pic>
        <p:nvPicPr>
          <p:cNvPr id="20" name="Picture 19" descr="A yellow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4F45087B-ADDF-255A-D0D4-A00BDF324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6" y="5280706"/>
            <a:ext cx="1532287" cy="1532287"/>
          </a:xfrm>
          <a:prstGeom prst="rect">
            <a:avLst/>
          </a:prstGeom>
        </p:spPr>
      </p:pic>
      <p:pic>
        <p:nvPicPr>
          <p:cNvPr id="22" name="Picture 21" descr="A purple and black background&#10;&#10;Description automatically generated">
            <a:extLst>
              <a:ext uri="{FF2B5EF4-FFF2-40B4-BE49-F238E27FC236}">
                <a16:creationId xmlns:a16="http://schemas.microsoft.com/office/drawing/2014/main" id="{B9E28988-C05E-FCBC-0F08-535A51B977E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2495" y="4683643"/>
            <a:ext cx="2199505" cy="2199505"/>
          </a:xfrm>
          <a:prstGeom prst="rect">
            <a:avLst/>
          </a:prstGeom>
        </p:spPr>
      </p:pic>
      <p:pic>
        <p:nvPicPr>
          <p:cNvPr id="24" name="Picture 23" descr="A close up of a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21FD3497-1E25-3554-230A-7E4385B19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884" y="24206"/>
            <a:ext cx="2701495" cy="2701495"/>
          </a:xfrm>
          <a:prstGeom prst="rect">
            <a:avLst/>
          </a:prstGeom>
        </p:spPr>
      </p:pic>
      <p:pic>
        <p:nvPicPr>
          <p:cNvPr id="26" name="Picture 25" descr="A close up of a microscope&#10;&#10;Description automatically generated">
            <a:extLst>
              <a:ext uri="{FF2B5EF4-FFF2-40B4-BE49-F238E27FC236}">
                <a16:creationId xmlns:a16="http://schemas.microsoft.com/office/drawing/2014/main" id="{6B3F71A7-8D78-CA64-1E5A-C9F6C6A7A1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6881" y="2098357"/>
            <a:ext cx="2590933" cy="2590933"/>
          </a:xfrm>
          <a:prstGeom prst="rect">
            <a:avLst/>
          </a:prstGeom>
        </p:spPr>
      </p:pic>
      <p:pic>
        <p:nvPicPr>
          <p:cNvPr id="28" name="Picture 27" descr="A black background with purple and yellow specks&#10;&#10;Description automatically generated">
            <a:extLst>
              <a:ext uri="{FF2B5EF4-FFF2-40B4-BE49-F238E27FC236}">
                <a16:creationId xmlns:a16="http://schemas.microsoft.com/office/drawing/2014/main" id="{370EAA16-619A-6578-5405-15A8895774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46" y="1110833"/>
            <a:ext cx="3810001" cy="3810001"/>
          </a:xfrm>
          <a:prstGeom prst="rect">
            <a:avLst/>
          </a:prstGeom>
        </p:spPr>
      </p:pic>
      <p:pic>
        <p:nvPicPr>
          <p:cNvPr id="30" name="Picture 29" descr="A green and yellow cells&#10;&#10;Description automatically generated">
            <a:extLst>
              <a:ext uri="{FF2B5EF4-FFF2-40B4-BE49-F238E27FC236}">
                <a16:creationId xmlns:a16="http://schemas.microsoft.com/office/drawing/2014/main" id="{F0A0D256-ECA3-BF5F-66B6-6AB670321D2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987722"/>
            <a:ext cx="3810000" cy="3810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3141DB-871A-5172-3862-AB5EC825B2C2}"/>
              </a:ext>
            </a:extLst>
          </p:cNvPr>
          <p:cNvSpPr txBox="1"/>
          <p:nvPr/>
        </p:nvSpPr>
        <p:spPr>
          <a:xfrm>
            <a:off x="7919706" y="33614"/>
            <a:ext cx="215956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Liver – wk1 (</a:t>
            </a:r>
            <a:r>
              <a:rPr lang="en-US" i="1" dirty="0" err="1">
                <a:solidFill>
                  <a:schemeClr val="bg1"/>
                </a:solidFill>
              </a:rPr>
              <a:t>sgScr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98A45-0D4B-2C0A-BB34-E202B7684D27}"/>
              </a:ext>
            </a:extLst>
          </p:cNvPr>
          <p:cNvSpPr txBox="1"/>
          <p:nvPr/>
        </p:nvSpPr>
        <p:spPr>
          <a:xfrm>
            <a:off x="9161075" y="5070198"/>
            <a:ext cx="259558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Spleen – naïve/healthy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EABB48-FAA1-B26A-5AD8-ED3EC985B46D}"/>
              </a:ext>
            </a:extLst>
          </p:cNvPr>
          <p:cNvSpPr txBox="1"/>
          <p:nvPr/>
        </p:nvSpPr>
        <p:spPr>
          <a:xfrm>
            <a:off x="8964518" y="5611538"/>
            <a:ext cx="1319592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for CD3 signal</a:t>
            </a:r>
          </a:p>
        </p:txBody>
      </p:sp>
    </p:spTree>
    <p:extLst>
      <p:ext uri="{BB962C8B-B14F-4D97-AF65-F5344CB8AC3E}">
        <p14:creationId xmlns:p14="http://schemas.microsoft.com/office/powerpoint/2010/main" val="2954404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" y="28903"/>
            <a:ext cx="3810000" cy="923330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M3LP0459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x20 objective</a:t>
            </a:r>
          </a:p>
          <a:p>
            <a:r>
              <a:rPr lang="en-US" sz="1200" i="1" dirty="0"/>
              <a:t>spleen bar = 100µm</a:t>
            </a:r>
          </a:p>
          <a:p>
            <a:endParaRPr lang="en-US" sz="1200" i="1" dirty="0">
              <a:solidFill>
                <a:schemeClr val="bg1"/>
              </a:solidFill>
            </a:endParaRP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DB9D-092C-B4DA-AE2E-C6CB12E174EC}"/>
              </a:ext>
            </a:extLst>
          </p:cNvPr>
          <p:cNvSpPr txBox="1"/>
          <p:nvPr/>
        </p:nvSpPr>
        <p:spPr>
          <a:xfrm>
            <a:off x="6354083" y="-1333457"/>
            <a:ext cx="449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FBB6-8F09-DC69-4F51-C920F2D8D898}"/>
              </a:ext>
            </a:extLst>
          </p:cNvPr>
          <p:cNvSpPr txBox="1"/>
          <p:nvPr/>
        </p:nvSpPr>
        <p:spPr>
          <a:xfrm>
            <a:off x="10848976" y="5576"/>
            <a:ext cx="1343024" cy="938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A00"/>
                </a:highlight>
              </a:rPr>
              <a:t>SV40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AF488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9300"/>
                </a:highlight>
              </a:rPr>
              <a:t>Iba1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AF555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40FF"/>
                </a:highlight>
              </a:rPr>
              <a:t>CD3ε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AF647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FC00"/>
                </a:highlight>
              </a:rPr>
              <a:t>LYVE-1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AF750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1076F-08F7-5435-65B2-1F18A8BE427B}"/>
              </a:ext>
            </a:extLst>
          </p:cNvPr>
          <p:cNvSpPr txBox="1"/>
          <p:nvPr/>
        </p:nvSpPr>
        <p:spPr>
          <a:xfrm>
            <a:off x="4343400" y="-572978"/>
            <a:ext cx="2178802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A00"/>
                </a:solidFill>
              </a:rPr>
              <a:t>SV40 </a:t>
            </a:r>
            <a:r>
              <a:rPr lang="en-US" sz="1400" dirty="0">
                <a:solidFill>
                  <a:srgbClr val="FF9300"/>
                </a:solidFill>
              </a:rPr>
              <a:t>Iba1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CD3ε </a:t>
            </a:r>
            <a:r>
              <a:rPr lang="en-US" sz="1400" dirty="0">
                <a:solidFill>
                  <a:srgbClr val="FFFC00"/>
                </a:solidFill>
              </a:rPr>
              <a:t>LYVE-1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53A95-98ED-83CA-1009-30AB49FEF74F}"/>
              </a:ext>
            </a:extLst>
          </p:cNvPr>
          <p:cNvSpPr txBox="1"/>
          <p:nvPr/>
        </p:nvSpPr>
        <p:spPr>
          <a:xfrm>
            <a:off x="6096000" y="2453244"/>
            <a:ext cx="30059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Liver – BAAT KO (</a:t>
            </a:r>
            <a:r>
              <a:rPr lang="en-US" i="1" dirty="0" err="1">
                <a:solidFill>
                  <a:schemeClr val="bg1"/>
                </a:solidFill>
              </a:rPr>
              <a:t>sgBAAT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3F6722-F94C-7816-77B2-3A1826EF8FE6}"/>
              </a:ext>
            </a:extLst>
          </p:cNvPr>
          <p:cNvCxnSpPr/>
          <p:nvPr/>
        </p:nvCxnSpPr>
        <p:spPr>
          <a:xfrm>
            <a:off x="3352800" y="0"/>
            <a:ext cx="0" cy="685547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3141DB-871A-5172-3862-AB5EC825B2C2}"/>
              </a:ext>
            </a:extLst>
          </p:cNvPr>
          <p:cNvSpPr txBox="1"/>
          <p:nvPr/>
        </p:nvSpPr>
        <p:spPr>
          <a:xfrm>
            <a:off x="7919706" y="33614"/>
            <a:ext cx="215956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Liver – wk1 (</a:t>
            </a:r>
            <a:r>
              <a:rPr lang="en-US" i="1" dirty="0" err="1">
                <a:solidFill>
                  <a:schemeClr val="bg1"/>
                </a:solidFill>
              </a:rPr>
              <a:t>sgScr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98A45-0D4B-2C0A-BB34-E202B7684D27}"/>
              </a:ext>
            </a:extLst>
          </p:cNvPr>
          <p:cNvSpPr txBox="1"/>
          <p:nvPr/>
        </p:nvSpPr>
        <p:spPr>
          <a:xfrm>
            <a:off x="0" y="1136899"/>
            <a:ext cx="259558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Spleen – naïve/healthy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EABB48-FAA1-B26A-5AD8-ED3EC985B46D}"/>
              </a:ext>
            </a:extLst>
          </p:cNvPr>
          <p:cNvSpPr txBox="1"/>
          <p:nvPr/>
        </p:nvSpPr>
        <p:spPr>
          <a:xfrm>
            <a:off x="8964518" y="5611538"/>
            <a:ext cx="1319592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for CD3 signal</a:t>
            </a:r>
          </a:p>
        </p:txBody>
      </p:sp>
    </p:spTree>
    <p:extLst>
      <p:ext uri="{BB962C8B-B14F-4D97-AF65-F5344CB8AC3E}">
        <p14:creationId xmlns:p14="http://schemas.microsoft.com/office/powerpoint/2010/main" val="2958394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200" y="28903"/>
            <a:ext cx="3810000" cy="923330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M3LP0459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x20 objective</a:t>
            </a:r>
          </a:p>
          <a:p>
            <a:r>
              <a:rPr lang="en-US" sz="1200" i="1" dirty="0"/>
              <a:t>spleen bar = 100µm</a:t>
            </a:r>
          </a:p>
          <a:p>
            <a:endParaRPr lang="en-US" sz="1200" i="1" dirty="0">
              <a:solidFill>
                <a:schemeClr val="bg1"/>
              </a:solidFill>
            </a:endParaRP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DB9D-092C-B4DA-AE2E-C6CB12E174EC}"/>
              </a:ext>
            </a:extLst>
          </p:cNvPr>
          <p:cNvSpPr txBox="1"/>
          <p:nvPr/>
        </p:nvSpPr>
        <p:spPr>
          <a:xfrm>
            <a:off x="6354083" y="-1333457"/>
            <a:ext cx="449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FBB6-8F09-DC69-4F51-C920F2D8D898}"/>
              </a:ext>
            </a:extLst>
          </p:cNvPr>
          <p:cNvSpPr txBox="1"/>
          <p:nvPr/>
        </p:nvSpPr>
        <p:spPr>
          <a:xfrm>
            <a:off x="10848976" y="5576"/>
            <a:ext cx="1343024" cy="938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A00"/>
                </a:highlight>
              </a:rPr>
              <a:t>SV40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AF488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9300"/>
                </a:highlight>
              </a:rPr>
              <a:t>Iba1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AF555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40FF"/>
                </a:highlight>
              </a:rPr>
              <a:t>CD3ε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AF647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FC00"/>
                </a:highlight>
              </a:rPr>
              <a:t>LYVE-1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AF750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1076F-08F7-5435-65B2-1F18A8BE427B}"/>
              </a:ext>
            </a:extLst>
          </p:cNvPr>
          <p:cNvSpPr txBox="1"/>
          <p:nvPr/>
        </p:nvSpPr>
        <p:spPr>
          <a:xfrm>
            <a:off x="4343400" y="-572978"/>
            <a:ext cx="2178802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A00"/>
                </a:solidFill>
              </a:rPr>
              <a:t>SV40 </a:t>
            </a:r>
            <a:r>
              <a:rPr lang="en-US" sz="1400" dirty="0">
                <a:solidFill>
                  <a:srgbClr val="FF9300"/>
                </a:solidFill>
              </a:rPr>
              <a:t>Iba1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CD3ε </a:t>
            </a:r>
            <a:r>
              <a:rPr lang="en-US" sz="1400" dirty="0">
                <a:solidFill>
                  <a:srgbClr val="FFFC00"/>
                </a:solidFill>
              </a:rPr>
              <a:t>LYVE-1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53A95-98ED-83CA-1009-30AB49FEF74F}"/>
              </a:ext>
            </a:extLst>
          </p:cNvPr>
          <p:cNvSpPr txBox="1"/>
          <p:nvPr/>
        </p:nvSpPr>
        <p:spPr>
          <a:xfrm>
            <a:off x="6096000" y="2453244"/>
            <a:ext cx="300595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Liver – BAAT KO (</a:t>
            </a:r>
            <a:r>
              <a:rPr lang="en-US" i="1" dirty="0" err="1">
                <a:solidFill>
                  <a:schemeClr val="bg1"/>
                </a:solidFill>
              </a:rPr>
              <a:t>sgBAAT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63F6722-F94C-7816-77B2-3A1826EF8FE6}"/>
              </a:ext>
            </a:extLst>
          </p:cNvPr>
          <p:cNvCxnSpPr/>
          <p:nvPr/>
        </p:nvCxnSpPr>
        <p:spPr>
          <a:xfrm>
            <a:off x="3352800" y="0"/>
            <a:ext cx="0" cy="685547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43141DB-871A-5172-3862-AB5EC825B2C2}"/>
              </a:ext>
            </a:extLst>
          </p:cNvPr>
          <p:cNvSpPr txBox="1"/>
          <p:nvPr/>
        </p:nvSpPr>
        <p:spPr>
          <a:xfrm>
            <a:off x="7919706" y="33614"/>
            <a:ext cx="2159566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Liver – wk1 (</a:t>
            </a:r>
            <a:r>
              <a:rPr lang="en-US" i="1" dirty="0" err="1">
                <a:solidFill>
                  <a:schemeClr val="bg1"/>
                </a:solidFill>
              </a:rPr>
              <a:t>sgScr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D798A45-0D4B-2C0A-BB34-E202B7684D27}"/>
              </a:ext>
            </a:extLst>
          </p:cNvPr>
          <p:cNvSpPr txBox="1"/>
          <p:nvPr/>
        </p:nvSpPr>
        <p:spPr>
          <a:xfrm>
            <a:off x="0" y="1136899"/>
            <a:ext cx="2595582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Spleen – naïve/healthy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0EABB48-FAA1-B26A-5AD8-ED3EC985B46D}"/>
              </a:ext>
            </a:extLst>
          </p:cNvPr>
          <p:cNvSpPr txBox="1"/>
          <p:nvPr/>
        </p:nvSpPr>
        <p:spPr>
          <a:xfrm>
            <a:off x="8964518" y="5611538"/>
            <a:ext cx="1319592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for CD3 signal</a:t>
            </a:r>
          </a:p>
        </p:txBody>
      </p:sp>
    </p:spTree>
    <p:extLst>
      <p:ext uri="{BB962C8B-B14F-4D97-AF65-F5344CB8AC3E}">
        <p14:creationId xmlns:p14="http://schemas.microsoft.com/office/powerpoint/2010/main" val="7838964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903"/>
            <a:ext cx="3810000" cy="1107996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M3LP0345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x20 objective, zoom = 2.0</a:t>
            </a:r>
          </a:p>
          <a:p>
            <a:r>
              <a:rPr lang="en-US" sz="1200" i="1" dirty="0"/>
              <a:t>scale bar 50µm</a:t>
            </a:r>
          </a:p>
          <a:p>
            <a:r>
              <a:rPr lang="en-US" sz="1200" i="1" dirty="0"/>
              <a:t>FITC left open </a:t>
            </a:r>
          </a:p>
          <a:p>
            <a:endParaRPr lang="en-US" sz="1200" i="1" dirty="0">
              <a:solidFill>
                <a:schemeClr val="bg1"/>
              </a:solidFill>
            </a:endParaRP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DB9D-092C-B4DA-AE2E-C6CB12E174EC}"/>
              </a:ext>
            </a:extLst>
          </p:cNvPr>
          <p:cNvSpPr txBox="1"/>
          <p:nvPr/>
        </p:nvSpPr>
        <p:spPr>
          <a:xfrm>
            <a:off x="7663314" y="6188280"/>
            <a:ext cx="449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FBB6-8F09-DC69-4F51-C920F2D8D898}"/>
              </a:ext>
            </a:extLst>
          </p:cNvPr>
          <p:cNvSpPr txBox="1"/>
          <p:nvPr/>
        </p:nvSpPr>
        <p:spPr>
          <a:xfrm>
            <a:off x="10848976" y="5576"/>
            <a:ext cx="1343024" cy="938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FFF"/>
                </a:highlight>
              </a:rPr>
              <a:t>[…]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endParaRPr lang="en-US" sz="1100" dirty="0">
              <a:solidFill>
                <a:schemeClr val="bg1"/>
              </a:solidFill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FC00"/>
                </a:highlight>
              </a:rPr>
              <a:t>[…]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AF488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9300"/>
                </a:highlight>
              </a:rPr>
              <a:t>[…]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PE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40FF"/>
                </a:highlight>
              </a:rPr>
              <a:t>[…]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AF647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1076F-08F7-5435-65B2-1F18A8BE427B}"/>
              </a:ext>
            </a:extLst>
          </p:cNvPr>
          <p:cNvSpPr txBox="1"/>
          <p:nvPr/>
        </p:nvSpPr>
        <p:spPr>
          <a:xfrm>
            <a:off x="4724400" y="-533400"/>
            <a:ext cx="2008883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DAPI</a:t>
            </a:r>
            <a:r>
              <a:rPr lang="en-US" sz="1400" dirty="0">
                <a:solidFill>
                  <a:srgbClr val="00FA00"/>
                </a:solidFill>
              </a:rPr>
              <a:t> </a:t>
            </a:r>
            <a:r>
              <a:rPr lang="en-US" sz="1400" dirty="0">
                <a:solidFill>
                  <a:srgbClr val="FFFC00"/>
                </a:solidFill>
              </a:rPr>
              <a:t>Iba1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9300"/>
                </a:solidFill>
              </a:rPr>
              <a:t>CD4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CD11c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53A95-98ED-83CA-1009-30AB49FEF74F}"/>
              </a:ext>
            </a:extLst>
          </p:cNvPr>
          <p:cNvSpPr txBox="1"/>
          <p:nvPr/>
        </p:nvSpPr>
        <p:spPr>
          <a:xfrm>
            <a:off x="18201" y="605353"/>
            <a:ext cx="3070071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Liver – BAAT  KO (</a:t>
            </a:r>
            <a:r>
              <a:rPr lang="en-US" i="1" dirty="0" err="1">
                <a:solidFill>
                  <a:schemeClr val="bg1"/>
                </a:solidFill>
              </a:rPr>
              <a:t>sgBAAT</a:t>
            </a:r>
            <a:r>
              <a:rPr lang="en-US" i="1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F5CBE8-CBAB-AA81-B7D9-524F8C43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887" y="487635"/>
            <a:ext cx="8229600" cy="6120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542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C46B7-5C8A-5865-9BD7-6CFB4BA3B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D62BAA6C-672D-27D4-241A-DFA8405BB7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1998" cy="614065"/>
          </a:xfrm>
          <a:custGeom>
            <a:avLst/>
            <a:gdLst/>
            <a:ahLst/>
            <a:cxnLst/>
            <a:rect l="l" t="t" r="r" b="b"/>
            <a:pathLst>
              <a:path w="9515475" h="6362700">
                <a:moveTo>
                  <a:pt x="0" y="6362593"/>
                </a:moveTo>
                <a:lnTo>
                  <a:pt x="9515060" y="6362593"/>
                </a:lnTo>
                <a:lnTo>
                  <a:pt x="9515060" y="0"/>
                </a:lnTo>
                <a:lnTo>
                  <a:pt x="0" y="0"/>
                </a:lnTo>
                <a:lnTo>
                  <a:pt x="0" y="636259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46C378B-67B5-F06E-BC5F-8EC1CFA86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3509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D9370BB-CBA5-E3AB-D52A-506FE291130F}"/>
              </a:ext>
            </a:extLst>
          </p:cNvPr>
          <p:cNvSpPr/>
          <p:nvPr/>
        </p:nvSpPr>
        <p:spPr>
          <a:xfrm>
            <a:off x="0" y="614065"/>
            <a:ext cx="12192000" cy="30480"/>
          </a:xfrm>
          <a:custGeom>
            <a:avLst/>
            <a:gdLst/>
            <a:ahLst/>
            <a:cxnLst/>
            <a:rect l="l" t="t" r="r" b="b"/>
            <a:pathLst>
              <a:path w="12192000" h="30480">
                <a:moveTo>
                  <a:pt x="0" y="0"/>
                </a:moveTo>
                <a:lnTo>
                  <a:pt x="12192000" y="30480"/>
                </a:lnTo>
              </a:path>
            </a:pathLst>
          </a:custGeom>
          <a:ln w="3810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7" name="object 4">
            <a:extLst>
              <a:ext uri="{FF2B5EF4-FFF2-40B4-BE49-F238E27FC236}">
                <a16:creationId xmlns:a16="http://schemas.microsoft.com/office/drawing/2014/main" id="{E05126D4-D8D8-9821-54CE-C7C77920BE52}"/>
              </a:ext>
            </a:extLst>
          </p:cNvPr>
          <p:cNvSpPr txBox="1">
            <a:spLocks/>
          </p:cNvSpPr>
          <p:nvPr/>
        </p:nvSpPr>
        <p:spPr>
          <a:xfrm>
            <a:off x="2" y="132631"/>
            <a:ext cx="12191998" cy="32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83820" algn="ctr">
              <a:lnSpc>
                <a:spcPts val="2735"/>
              </a:lnSpc>
              <a:spcBef>
                <a:spcPts val="100"/>
              </a:spcBef>
            </a:pPr>
            <a:r>
              <a:rPr lang="en-US" sz="1800" spc="-10" dirty="0">
                <a:solidFill>
                  <a:schemeClr val="tx1"/>
                </a:solidFill>
              </a:rPr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184534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C46B7-5C8A-5865-9BD7-6CFB4BA3B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4">
            <a:extLst>
              <a:ext uri="{FF2B5EF4-FFF2-40B4-BE49-F238E27FC236}">
                <a16:creationId xmlns:a16="http://schemas.microsoft.com/office/drawing/2014/main" id="{D62BAA6C-672D-27D4-241A-DFA8405BB74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" y="625832"/>
            <a:ext cx="12191999" cy="6243935"/>
          </a:xfrm>
          <a:custGeom>
            <a:avLst/>
            <a:gdLst/>
            <a:ahLst/>
            <a:cxnLst/>
            <a:rect l="l" t="t" r="r" b="b"/>
            <a:pathLst>
              <a:path w="9515475" h="6362700">
                <a:moveTo>
                  <a:pt x="0" y="6362593"/>
                </a:moveTo>
                <a:lnTo>
                  <a:pt x="9515060" y="6362593"/>
                </a:lnTo>
                <a:lnTo>
                  <a:pt x="9515060" y="0"/>
                </a:lnTo>
                <a:lnTo>
                  <a:pt x="0" y="0"/>
                </a:lnTo>
                <a:lnTo>
                  <a:pt x="0" y="6362593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446C378B-67B5-F06E-BC5F-8EC1CFA86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3509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D9370BB-CBA5-E3AB-D52A-506FE291130F}"/>
              </a:ext>
            </a:extLst>
          </p:cNvPr>
          <p:cNvSpPr/>
          <p:nvPr/>
        </p:nvSpPr>
        <p:spPr>
          <a:xfrm>
            <a:off x="0" y="614065"/>
            <a:ext cx="12192000" cy="30480"/>
          </a:xfrm>
          <a:custGeom>
            <a:avLst/>
            <a:gdLst/>
            <a:ahLst/>
            <a:cxnLst/>
            <a:rect l="l" t="t" r="r" b="b"/>
            <a:pathLst>
              <a:path w="12192000" h="30480">
                <a:moveTo>
                  <a:pt x="0" y="0"/>
                </a:moveTo>
                <a:lnTo>
                  <a:pt x="12192000" y="30480"/>
                </a:lnTo>
              </a:path>
            </a:pathLst>
          </a:custGeom>
          <a:ln w="38100">
            <a:solidFill>
              <a:schemeClr val="tx2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bg1"/>
              </a:solidFill>
            </a:endParaRPr>
          </a:p>
        </p:txBody>
      </p:sp>
      <p:sp>
        <p:nvSpPr>
          <p:cNvPr id="77" name="object 4">
            <a:extLst>
              <a:ext uri="{FF2B5EF4-FFF2-40B4-BE49-F238E27FC236}">
                <a16:creationId xmlns:a16="http://schemas.microsoft.com/office/drawing/2014/main" id="{E05126D4-D8D8-9821-54CE-C7C77920BE52}"/>
              </a:ext>
            </a:extLst>
          </p:cNvPr>
          <p:cNvSpPr txBox="1">
            <a:spLocks/>
          </p:cNvSpPr>
          <p:nvPr/>
        </p:nvSpPr>
        <p:spPr>
          <a:xfrm>
            <a:off x="2" y="132631"/>
            <a:ext cx="12191998" cy="32508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 eaLnBrk="1" hangingPunct="1">
              <a:defRPr sz="2400" b="0" i="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marL="83820" algn="ctr">
              <a:lnSpc>
                <a:spcPts val="2735"/>
              </a:lnSpc>
              <a:spcBef>
                <a:spcPts val="100"/>
              </a:spcBef>
            </a:pPr>
            <a:r>
              <a:rPr lang="en-US" sz="1800" spc="-10" dirty="0"/>
              <a:t>AXIO slides info.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8B95004-3ED5-7262-7E1E-6ABEB6A56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2768187"/>
              </p:ext>
            </p:extLst>
          </p:nvPr>
        </p:nvGraphicFramePr>
        <p:xfrm>
          <a:off x="1600200" y="1371994"/>
          <a:ext cx="9372601" cy="4274905"/>
        </p:xfrm>
        <a:graphic>
          <a:graphicData uri="http://schemas.openxmlformats.org/drawingml/2006/table">
            <a:tbl>
              <a:tblPr/>
              <a:tblGrid>
                <a:gridCol w="771698">
                  <a:extLst>
                    <a:ext uri="{9D8B030D-6E8A-4147-A177-3AD203B41FA5}">
                      <a16:colId xmlns:a16="http://schemas.microsoft.com/office/drawing/2014/main" val="2318991437"/>
                    </a:ext>
                  </a:extLst>
                </a:gridCol>
                <a:gridCol w="771698">
                  <a:extLst>
                    <a:ext uri="{9D8B030D-6E8A-4147-A177-3AD203B41FA5}">
                      <a16:colId xmlns:a16="http://schemas.microsoft.com/office/drawing/2014/main" val="1848455558"/>
                    </a:ext>
                  </a:extLst>
                </a:gridCol>
                <a:gridCol w="966495">
                  <a:extLst>
                    <a:ext uri="{9D8B030D-6E8A-4147-A177-3AD203B41FA5}">
                      <a16:colId xmlns:a16="http://schemas.microsoft.com/office/drawing/2014/main" val="2056042239"/>
                    </a:ext>
                  </a:extLst>
                </a:gridCol>
                <a:gridCol w="988973">
                  <a:extLst>
                    <a:ext uri="{9D8B030D-6E8A-4147-A177-3AD203B41FA5}">
                      <a16:colId xmlns:a16="http://schemas.microsoft.com/office/drawing/2014/main" val="937304875"/>
                    </a:ext>
                  </a:extLst>
                </a:gridCol>
                <a:gridCol w="1041419">
                  <a:extLst>
                    <a:ext uri="{9D8B030D-6E8A-4147-A177-3AD203B41FA5}">
                      <a16:colId xmlns:a16="http://schemas.microsoft.com/office/drawing/2014/main" val="2092499685"/>
                    </a:ext>
                  </a:extLst>
                </a:gridCol>
                <a:gridCol w="734079">
                  <a:extLst>
                    <a:ext uri="{9D8B030D-6E8A-4147-A177-3AD203B41FA5}">
                      <a16:colId xmlns:a16="http://schemas.microsoft.com/office/drawing/2014/main" val="3877100313"/>
                    </a:ext>
                  </a:extLst>
                </a:gridCol>
                <a:gridCol w="1610823">
                  <a:extLst>
                    <a:ext uri="{9D8B030D-6E8A-4147-A177-3AD203B41FA5}">
                      <a16:colId xmlns:a16="http://schemas.microsoft.com/office/drawing/2014/main" val="1382995953"/>
                    </a:ext>
                  </a:extLst>
                </a:gridCol>
                <a:gridCol w="2487416">
                  <a:extLst>
                    <a:ext uri="{9D8B030D-6E8A-4147-A177-3AD203B41FA5}">
                      <a16:colId xmlns:a16="http://schemas.microsoft.com/office/drawing/2014/main" val="1186745147"/>
                    </a:ext>
                  </a:extLst>
                </a:gridCol>
              </a:tblGrid>
              <a:tr h="53132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No.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Slide ID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Project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1" dirty="0">
                          <a:solidFill>
                            <a:schemeClr val="tx1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Mouse info.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Panel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Tissue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1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Dates imaged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b="1" i="1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Notes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21917957"/>
                  </a:ext>
                </a:extLst>
              </a:tr>
              <a:tr h="935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379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M3LP0379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VSK_GLUL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solidFill>
                            <a:srgbClr val="1F1F1F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Control tumor liver 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DAPI, BAAT-AF488, Thy1.1-PE, SV40-AF7647, LYVE-1-AF750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solidFill>
                            <a:srgbClr val="7538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Liver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FV3000 on 06/11/2024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MyBioSource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BAAT </a:t>
                      </a: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pAb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(host = rabbit); [06/10/2024] blocked @ 12:00; primary @ 15:00; secondary @ 18:00; [06/11/2024] DAPI @ 10:00</a:t>
                      </a:r>
                    </a:p>
                    <a:p>
                      <a:pPr rtl="0" fontAlgn="ctr"/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73942978"/>
                  </a:ext>
                </a:extLst>
              </a:tr>
              <a:tr h="935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380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M3LP0380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VSK_GLUL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solidFill>
                            <a:srgbClr val="1F1F1F"/>
                          </a:solidFill>
                          <a:effectLst/>
                          <a:highlight>
                            <a:srgbClr val="FFFFFF"/>
                          </a:highlight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BAAT KO liver 1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DAPI, BAAT-AF488, Thy1.1-PE, SV40-AF7647, LYVE-1-AF750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solidFill>
                            <a:srgbClr val="7538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Liver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FV3000 on 06/11/2024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MyBioSource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BAAT </a:t>
                      </a: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pAb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(host = rabbit); [06/10/2024] blocked @ 12:00; primary @ 15:00; secondary @ 18:00; [06/11/2024] DAPI @ 10:00</a:t>
                      </a:r>
                    </a:p>
                  </a:txBody>
                  <a:tcPr marL="15957" marR="15957" marT="10638" marB="1063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30248599"/>
                  </a:ext>
                </a:extLst>
              </a:tr>
              <a:tr h="935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M3LP0337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VSK_GLUL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BAAT KO 1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GS-AF405, Iba1-AF488, CD4-PE, CD11c-AF647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solidFill>
                            <a:srgbClr val="753800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Liver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30µm sections + 10µL gel. alum.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63166416"/>
                  </a:ext>
                </a:extLst>
              </a:tr>
              <a:tr h="935895"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339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M3LP0339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LGR </a:t>
                      </a:r>
                      <a:r>
                        <a:rPr lang="en-US" sz="1000" dirty="0" err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lepto</a:t>
                      </a:r>
                      <a:r>
                        <a:rPr lang="en-US" sz="10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APP/PS1 inf.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CD8-BV421, A</a:t>
                      </a:r>
                      <a:r>
                        <a:rPr lang="el-GR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β</a:t>
                      </a:r>
                      <a:r>
                        <a:rPr lang="en-US" sz="10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eta-AF488, Iba1-AF555, CD31-AF647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1000">
                          <a:solidFill>
                            <a:srgbClr val="215A6C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Meninges</a:t>
                      </a: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 fontAlgn="ctr"/>
                      <a:endParaRPr lang="en-US" sz="1000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28575" marR="28575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3987821"/>
                  </a:ext>
                </a:extLst>
              </a:tr>
            </a:tbl>
          </a:graphicData>
        </a:graphic>
      </p:graphicFrame>
      <p:pic>
        <p:nvPicPr>
          <p:cNvPr id="3" name="Picture 2" descr="A table with text on it&#10;&#10;Description automatically generated">
            <a:extLst>
              <a:ext uri="{FF2B5EF4-FFF2-40B4-BE49-F238E27FC236}">
                <a16:creationId xmlns:a16="http://schemas.microsoft.com/office/drawing/2014/main" id="{62D40E20-466C-ABB2-016C-6277C1984B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19200"/>
            <a:ext cx="7772400" cy="3094499"/>
          </a:xfrm>
          <a:prstGeom prst="rect">
            <a:avLst/>
          </a:prstGeom>
        </p:spPr>
      </p:pic>
      <p:pic>
        <p:nvPicPr>
          <p:cNvPr id="4" name="Picture 3" descr="A close-up of a text&#10;&#10;Description automatically generated">
            <a:extLst>
              <a:ext uri="{FF2B5EF4-FFF2-40B4-BE49-F238E27FC236}">
                <a16:creationId xmlns:a16="http://schemas.microsoft.com/office/drawing/2014/main" id="{833856F1-226B-F3DB-B183-7E54D55E46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4724400"/>
            <a:ext cx="7772400" cy="12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023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C46B7-5C8A-5865-9BD7-6CFB4BA3B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46C378B-67B5-F06E-BC5F-8EC1CFA86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3509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A040DB-64B5-9CD4-5128-FFE68797DF2B}"/>
              </a:ext>
            </a:extLst>
          </p:cNvPr>
          <p:cNvGrpSpPr/>
          <p:nvPr/>
        </p:nvGrpSpPr>
        <p:grpSpPr>
          <a:xfrm>
            <a:off x="2324100" y="2438400"/>
            <a:ext cx="7543800" cy="1981200"/>
            <a:chOff x="2590800" y="3200400"/>
            <a:chExt cx="7543800" cy="1981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C64A84-953D-8886-D7DD-1AFAE458FEC5}"/>
                </a:ext>
              </a:extLst>
            </p:cNvPr>
            <p:cNvSpPr/>
            <p:nvPr/>
          </p:nvSpPr>
          <p:spPr>
            <a:xfrm>
              <a:off x="2590800" y="3200400"/>
              <a:ext cx="7543800" cy="1981200"/>
            </a:xfrm>
            <a:prstGeom prst="rect">
              <a:avLst/>
            </a:prstGeom>
            <a:solidFill>
              <a:srgbClr val="1D467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dirty="0"/>
                <a:t>Info: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1D8882D-0615-12DD-0740-CE11CCD7425A}"/>
                </a:ext>
              </a:extLst>
            </p:cNvPr>
            <p:cNvSpPr txBox="1"/>
            <p:nvPr/>
          </p:nvSpPr>
          <p:spPr>
            <a:xfrm>
              <a:off x="2590800" y="3200400"/>
              <a:ext cx="754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</a:rPr>
                <a:t>SYTOX GREEN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3862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903"/>
            <a:ext cx="3810000" cy="553998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M3LP0457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x4, x20 objective 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Mouse ID: 103 M1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3211310-1BCF-E4E3-76D4-534B174B1EAF}"/>
              </a:ext>
            </a:extLst>
          </p:cNvPr>
          <p:cNvSpPr txBox="1"/>
          <p:nvPr/>
        </p:nvSpPr>
        <p:spPr>
          <a:xfrm>
            <a:off x="18201" y="605353"/>
            <a:ext cx="263405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Spleen – Naïve/healthy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4A6FE2-BF16-E195-23E2-E81298BD560A}"/>
              </a:ext>
            </a:extLst>
          </p:cNvPr>
          <p:cNvSpPr txBox="1"/>
          <p:nvPr/>
        </p:nvSpPr>
        <p:spPr>
          <a:xfrm>
            <a:off x="5614988" y="13514"/>
            <a:ext cx="1343024" cy="7694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FFF"/>
                </a:highlight>
              </a:rPr>
              <a:t>DAPI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FFFF"/>
                </a:highlight>
              </a:rPr>
              <a:t>SYTOX GREEN</a:t>
            </a:r>
            <a:endParaRPr lang="en-US" sz="1100" dirty="0">
              <a:solidFill>
                <a:schemeClr val="bg1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0000"/>
                </a:highlight>
              </a:rPr>
              <a:t>B220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AF700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pic>
        <p:nvPicPr>
          <p:cNvPr id="13" name="Picture 12" descr="A close-up of a microscopic image&#10;&#10;Description automatically generated">
            <a:extLst>
              <a:ext uri="{FF2B5EF4-FFF2-40B4-BE49-F238E27FC236}">
                <a16:creationId xmlns:a16="http://schemas.microsoft.com/office/drawing/2014/main" id="{4C5A6E92-A800-3750-809B-C88114F462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300" y="938719"/>
            <a:ext cx="2832100" cy="2705100"/>
          </a:xfrm>
          <a:prstGeom prst="rect">
            <a:avLst/>
          </a:prstGeom>
        </p:spPr>
      </p:pic>
      <p:pic>
        <p:nvPicPr>
          <p:cNvPr id="15" name="Picture 14" descr="A blue light on a black background&#10;&#10;Description automatically generated">
            <a:extLst>
              <a:ext uri="{FF2B5EF4-FFF2-40B4-BE49-F238E27FC236}">
                <a16:creationId xmlns:a16="http://schemas.microsoft.com/office/drawing/2014/main" id="{290C6ED8-82DF-EE2E-B15C-C3B5C7423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79" y="955982"/>
            <a:ext cx="2832100" cy="270510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A02314A-FE1C-F554-C08F-2E83F87C3AF5}"/>
              </a:ext>
            </a:extLst>
          </p:cNvPr>
          <p:cNvSpPr txBox="1"/>
          <p:nvPr/>
        </p:nvSpPr>
        <p:spPr>
          <a:xfrm>
            <a:off x="508465" y="1274343"/>
            <a:ext cx="604653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DAPI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E3B309-10F0-54B2-0DDB-E7F27F438A6B}"/>
              </a:ext>
            </a:extLst>
          </p:cNvPr>
          <p:cNvSpPr txBox="1"/>
          <p:nvPr/>
        </p:nvSpPr>
        <p:spPr>
          <a:xfrm>
            <a:off x="3428404" y="1187467"/>
            <a:ext cx="1483098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SYTOX GREEN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4E0FF8-96B1-EC71-57D5-6164A9F48567}"/>
              </a:ext>
            </a:extLst>
          </p:cNvPr>
          <p:cNvSpPr txBox="1"/>
          <p:nvPr/>
        </p:nvSpPr>
        <p:spPr>
          <a:xfrm>
            <a:off x="3656406" y="-518338"/>
            <a:ext cx="2420856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DAPI</a:t>
            </a:r>
            <a:r>
              <a:rPr lang="en-US" sz="1400" dirty="0">
                <a:solidFill>
                  <a:srgbClr val="00FA00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SYTOX GREEN </a:t>
            </a:r>
            <a:r>
              <a:rPr lang="en-US" sz="1400" dirty="0">
                <a:solidFill>
                  <a:srgbClr val="FF0000"/>
                </a:solidFill>
              </a:rPr>
              <a:t>B220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708F73AD-89FD-AFD4-3588-9B1D30406E46}"/>
              </a:ext>
            </a:extLst>
          </p:cNvPr>
          <p:cNvSpPr txBox="1"/>
          <p:nvPr/>
        </p:nvSpPr>
        <p:spPr>
          <a:xfrm>
            <a:off x="9688503" y="4140241"/>
            <a:ext cx="1483098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SYTOX GREEN</a:t>
            </a:r>
            <a:endParaRPr lang="en-US" sz="1400" dirty="0">
              <a:solidFill>
                <a:srgbClr val="FF0000"/>
              </a:solidFill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ABD9162-9171-B751-2E9D-96F41A2D9AAC}"/>
              </a:ext>
            </a:extLst>
          </p:cNvPr>
          <p:cNvGrpSpPr/>
          <p:nvPr/>
        </p:nvGrpSpPr>
        <p:grpSpPr>
          <a:xfrm>
            <a:off x="7137276" y="46622"/>
            <a:ext cx="5072132" cy="6234782"/>
            <a:chOff x="7137276" y="619948"/>
            <a:chExt cx="5072132" cy="623478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5B071426-F319-DB02-6B1B-FED2191E422C}"/>
                </a:ext>
              </a:extLst>
            </p:cNvPr>
            <p:cNvGrpSpPr/>
            <p:nvPr/>
          </p:nvGrpSpPr>
          <p:grpSpPr>
            <a:xfrm>
              <a:off x="7137276" y="3806270"/>
              <a:ext cx="5072131" cy="3048460"/>
              <a:chOff x="7137276" y="3806270"/>
              <a:chExt cx="5072131" cy="3048460"/>
            </a:xfrm>
          </p:grpSpPr>
          <p:pic>
            <p:nvPicPr>
              <p:cNvPr id="35" name="Picture 34" descr="A black and white photo of a grey surface&#10;&#10;Description automatically generated">
                <a:extLst>
                  <a:ext uri="{FF2B5EF4-FFF2-40B4-BE49-F238E27FC236}">
                    <a16:creationId xmlns:a16="http://schemas.microsoft.com/office/drawing/2014/main" id="{AF86142A-7A06-C609-9826-559AF199E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26596" y="4111530"/>
                <a:ext cx="2464419" cy="27432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pic>
            <p:nvPicPr>
              <p:cNvPr id="37" name="Picture 36" descr="A screenshot of 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350F7DB0-A3B5-571B-0CE5-CA943777DD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2800" y="4101020"/>
                <a:ext cx="2464419" cy="2743200"/>
              </a:xfrm>
              <a:prstGeom prst="rect">
                <a:avLst/>
              </a:prstGeom>
              <a:ln>
                <a:solidFill>
                  <a:schemeClr val="bg1"/>
                </a:solidFill>
              </a:ln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C55702F6-331C-F00C-7036-071C0A7A8424}"/>
                  </a:ext>
                </a:extLst>
              </p:cNvPr>
              <p:cNvSpPr txBox="1"/>
              <p:nvPr/>
            </p:nvSpPr>
            <p:spPr>
              <a:xfrm>
                <a:off x="7137276" y="3806270"/>
                <a:ext cx="5072131" cy="2539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SYTOX </a:t>
                </a:r>
                <a:r>
                  <a:rPr lang="en-US" sz="1050" dirty="0">
                    <a:solidFill>
                      <a:srgbClr val="00FA00"/>
                    </a:solidFill>
                  </a:rPr>
                  <a:t>GREEN</a:t>
                </a:r>
                <a:r>
                  <a:rPr lang="en-US" sz="1050" dirty="0">
                    <a:solidFill>
                      <a:schemeClr val="bg1"/>
                    </a:solidFill>
                  </a:rPr>
                  <a:t> – </a:t>
                </a:r>
                <a:r>
                  <a:rPr lang="en-US" sz="1050" i="1" dirty="0">
                    <a:solidFill>
                      <a:schemeClr val="bg1"/>
                    </a:solidFill>
                  </a:rPr>
                  <a:t>4,108 nucleated cells detected; density (cells/mm</a:t>
                </a:r>
                <a:r>
                  <a:rPr lang="en-US" sz="1050" i="1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en-US" sz="1050" i="1" dirty="0">
                    <a:solidFill>
                      <a:schemeClr val="bg1"/>
                    </a:solidFill>
                  </a:rPr>
                  <a:t>) = 127,316 </a:t>
                </a:r>
              </a:p>
            </p:txBody>
          </p:sp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89A5FDD1-CB69-ACEB-05D7-F73F5F3B6837}"/>
                </a:ext>
              </a:extLst>
            </p:cNvPr>
            <p:cNvGrpSpPr/>
            <p:nvPr/>
          </p:nvGrpSpPr>
          <p:grpSpPr>
            <a:xfrm>
              <a:off x="7137277" y="619948"/>
              <a:ext cx="5072131" cy="3037638"/>
              <a:chOff x="7137277" y="388734"/>
              <a:chExt cx="5072131" cy="3037638"/>
            </a:xfrm>
          </p:grpSpPr>
          <p:pic>
            <p:nvPicPr>
              <p:cNvPr id="30" name="Picture 29" descr="A blue and yellow square&#10;&#10;Description automatically generated">
                <a:extLst>
                  <a:ext uri="{FF2B5EF4-FFF2-40B4-BE49-F238E27FC236}">
                    <a16:creationId xmlns:a16="http://schemas.microsoft.com/office/drawing/2014/main" id="{4D90A63F-6571-F4E4-BBAA-536F19A7E2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04268" y="683172"/>
                <a:ext cx="2462018" cy="2743200"/>
              </a:xfrm>
              <a:prstGeom prst="rect">
                <a:avLst/>
              </a:prstGeom>
              <a:ln>
                <a:solidFill>
                  <a:srgbClr val="00FDFF"/>
                </a:solidFill>
              </a:ln>
            </p:spPr>
          </p:pic>
          <p:pic>
            <p:nvPicPr>
              <p:cNvPr id="32" name="Picture 31" descr="A screenshot of a computer game&#10;&#10;Description automatically generated">
                <a:extLst>
                  <a:ext uri="{FF2B5EF4-FFF2-40B4-BE49-F238E27FC236}">
                    <a16:creationId xmlns:a16="http://schemas.microsoft.com/office/drawing/2014/main" id="{ED1F21CB-EBAD-DB74-6C48-19C5F0322E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65201" y="683172"/>
                <a:ext cx="2462018" cy="2743200"/>
              </a:xfrm>
              <a:prstGeom prst="rect">
                <a:avLst/>
              </a:prstGeom>
              <a:ln>
                <a:solidFill>
                  <a:srgbClr val="00FDFF"/>
                </a:solidFill>
              </a:ln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6351DA-C86B-3EDA-A9AC-82F83DD6DE88}"/>
                  </a:ext>
                </a:extLst>
              </p:cNvPr>
              <p:cNvSpPr txBox="1"/>
              <p:nvPr/>
            </p:nvSpPr>
            <p:spPr>
              <a:xfrm>
                <a:off x="9704269" y="693994"/>
                <a:ext cx="604653" cy="307777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FDFF"/>
                    </a:solidFill>
                  </a:rPr>
                  <a:t>DAPI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98897D69-160B-9058-9259-4FF257B1F589}"/>
                  </a:ext>
                </a:extLst>
              </p:cNvPr>
              <p:cNvSpPr txBox="1"/>
              <p:nvPr/>
            </p:nvSpPr>
            <p:spPr>
              <a:xfrm>
                <a:off x="7137277" y="388734"/>
                <a:ext cx="5072131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rgbClr val="00FDFF"/>
                    </a:solidFill>
                  </a:rPr>
                  <a:t>DAPI</a:t>
                </a:r>
                <a:r>
                  <a:rPr lang="en-US" sz="1050" dirty="0">
                    <a:solidFill>
                      <a:schemeClr val="bg1"/>
                    </a:solidFill>
                  </a:rPr>
                  <a:t> – </a:t>
                </a:r>
                <a:r>
                  <a:rPr lang="en-US" sz="1050" i="1" dirty="0">
                    <a:solidFill>
                      <a:schemeClr val="bg1"/>
                    </a:solidFill>
                  </a:rPr>
                  <a:t>4,079 nucleated cells detected; density (cells/mm</a:t>
                </a:r>
                <a:r>
                  <a:rPr lang="en-US" sz="1050" i="1" baseline="30000" dirty="0">
                    <a:solidFill>
                      <a:schemeClr val="bg1"/>
                    </a:solidFill>
                  </a:rPr>
                  <a:t>2</a:t>
                </a:r>
                <a:r>
                  <a:rPr lang="en-US" sz="1050" i="1" dirty="0">
                    <a:solidFill>
                      <a:schemeClr val="bg1"/>
                    </a:solidFill>
                  </a:rPr>
                  <a:t>) = 126,417 </a:t>
                </a:r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9D12EC3-AB8E-F430-53CE-18748D41CFCB}"/>
              </a:ext>
            </a:extLst>
          </p:cNvPr>
          <p:cNvSpPr txBox="1"/>
          <p:nvPr/>
        </p:nvSpPr>
        <p:spPr>
          <a:xfrm>
            <a:off x="7162800" y="6372790"/>
            <a:ext cx="449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Yellow circle area (µm</a:t>
            </a:r>
            <a:r>
              <a:rPr lang="en-US" sz="1200" baseline="30000" dirty="0">
                <a:solidFill>
                  <a:schemeClr val="bg1"/>
                </a:solidFill>
              </a:rPr>
              <a:t>2</a:t>
            </a:r>
            <a:r>
              <a:rPr lang="en-US" sz="1200" dirty="0">
                <a:solidFill>
                  <a:schemeClr val="bg1"/>
                </a:solidFill>
              </a:rPr>
              <a:t>) = 32266</a:t>
            </a: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7DEA021-F01E-1CA6-5E2F-8B6F07E85B32}"/>
              </a:ext>
            </a:extLst>
          </p:cNvPr>
          <p:cNvGrpSpPr/>
          <p:nvPr/>
        </p:nvGrpSpPr>
        <p:grpSpPr>
          <a:xfrm>
            <a:off x="7872" y="2799741"/>
            <a:ext cx="6937074" cy="4044745"/>
            <a:chOff x="-20959" y="2813255"/>
            <a:chExt cx="6937074" cy="4044745"/>
          </a:xfrm>
        </p:grpSpPr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74CC2C4F-E330-7470-DDF9-36A16C52AFA6}"/>
                </a:ext>
              </a:extLst>
            </p:cNvPr>
            <p:cNvGrpSpPr/>
            <p:nvPr/>
          </p:nvGrpSpPr>
          <p:grpSpPr>
            <a:xfrm>
              <a:off x="-20959" y="3638564"/>
              <a:ext cx="6650359" cy="3219436"/>
              <a:chOff x="-20959" y="3638564"/>
              <a:chExt cx="6650359" cy="3219436"/>
            </a:xfrm>
          </p:grpSpPr>
          <p:pic>
            <p:nvPicPr>
              <p:cNvPr id="18" name="Picture 17" descr="A black background with red spots&#10;&#10;Description automatically generated">
                <a:extLst>
                  <a:ext uri="{FF2B5EF4-FFF2-40B4-BE49-F238E27FC236}">
                    <a16:creationId xmlns:a16="http://schemas.microsoft.com/office/drawing/2014/main" id="{AD18D7C3-9015-D288-F99F-8D3F252009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3692" y="3657600"/>
                <a:ext cx="3246284" cy="3200400"/>
              </a:xfrm>
              <a:prstGeom prst="rect">
                <a:avLst/>
              </a:prstGeom>
              <a:ln w="3175">
                <a:solidFill>
                  <a:srgbClr val="CC6633"/>
                </a:solidFill>
              </a:ln>
            </p:spPr>
          </p:pic>
          <p:pic>
            <p:nvPicPr>
              <p:cNvPr id="20" name="Picture 19" descr="A close up of a blue and black background&#10;&#10;Description automatically generated">
                <a:extLst>
                  <a:ext uri="{FF2B5EF4-FFF2-40B4-BE49-F238E27FC236}">
                    <a16:creationId xmlns:a16="http://schemas.microsoft.com/office/drawing/2014/main" id="{1D56E76C-74EB-33CE-D98F-196D0CA6AC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20959" y="3657600"/>
                <a:ext cx="3246284" cy="3200400"/>
              </a:xfrm>
              <a:prstGeom prst="rect">
                <a:avLst/>
              </a:prstGeom>
              <a:ln>
                <a:solidFill>
                  <a:srgbClr val="CC6633"/>
                </a:solidFill>
              </a:ln>
            </p:spPr>
          </p:pic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78C09EB9-496E-6C34-02FC-8AE1DF047CC8}"/>
                  </a:ext>
                </a:extLst>
              </p:cNvPr>
              <p:cNvSpPr txBox="1"/>
              <p:nvPr/>
            </p:nvSpPr>
            <p:spPr>
              <a:xfrm>
                <a:off x="-20449" y="3661082"/>
                <a:ext cx="1952779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00FDFF"/>
                    </a:solidFill>
                  </a:rPr>
                  <a:t>DAPI</a:t>
                </a:r>
                <a:r>
                  <a:rPr lang="en-US" sz="1400" dirty="0">
                    <a:solidFill>
                      <a:srgbClr val="00FA00"/>
                    </a:solidFill>
                  </a:rPr>
                  <a:t> </a:t>
                </a:r>
                <a:r>
                  <a:rPr lang="en-US" sz="1400" dirty="0">
                    <a:solidFill>
                      <a:schemeClr val="bg1"/>
                    </a:solidFill>
                  </a:rPr>
                  <a:t>SYTOX GREEN</a:t>
                </a:r>
                <a:endParaRPr lang="en-US" sz="14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98C6D99-C2E0-98BA-40A4-ACE784218CA6}"/>
                  </a:ext>
                </a:extLst>
              </p:cNvPr>
              <p:cNvSpPr txBox="1"/>
              <p:nvPr/>
            </p:nvSpPr>
            <p:spPr>
              <a:xfrm>
                <a:off x="3272130" y="3661082"/>
                <a:ext cx="603050" cy="307777"/>
              </a:xfrm>
              <a:prstGeom prst="rect">
                <a:avLst/>
              </a:prstGeom>
              <a:solidFill>
                <a:schemeClr val="tx1">
                  <a:alpha val="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rgbClr val="FF0000"/>
                    </a:solidFill>
                  </a:rPr>
                  <a:t>B220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BE989769-64A8-DF19-93A9-9D7BEBC77160}"/>
                  </a:ext>
                </a:extLst>
              </p:cNvPr>
              <p:cNvSpPr txBox="1"/>
              <p:nvPr/>
            </p:nvSpPr>
            <p:spPr>
              <a:xfrm>
                <a:off x="2610406" y="3638564"/>
                <a:ext cx="685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solidFill>
                      <a:srgbClr val="CC6633"/>
                    </a:solidFill>
                  </a:rPr>
                  <a:t>ROI 1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78F5E17-BA2C-9B74-9AE5-5EBE6BFDC08E}"/>
                  </a:ext>
                </a:extLst>
              </p:cNvPr>
              <p:cNvSpPr txBox="1"/>
              <p:nvPr/>
            </p:nvSpPr>
            <p:spPr>
              <a:xfrm>
                <a:off x="5943600" y="3668351"/>
                <a:ext cx="68580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i="1" dirty="0">
                    <a:solidFill>
                      <a:srgbClr val="CC6633"/>
                    </a:solidFill>
                  </a:rPr>
                  <a:t>ROI 1</a:t>
                </a: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AE854D0-3EDE-6660-4604-60B76682AEA1}"/>
                </a:ext>
              </a:extLst>
            </p:cNvPr>
            <p:cNvSpPr txBox="1"/>
            <p:nvPr/>
          </p:nvSpPr>
          <p:spPr>
            <a:xfrm>
              <a:off x="5788618" y="2813255"/>
              <a:ext cx="1127497" cy="246221"/>
            </a:xfrm>
            <a:prstGeom prst="rect">
              <a:avLst/>
            </a:prstGeom>
            <a:noFill/>
            <a:ln w="3175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sz="1000" dirty="0">
                  <a:solidFill>
                    <a:srgbClr val="FF0000"/>
                  </a:solidFill>
                </a:rPr>
                <a:t>Signal in AF700</a:t>
              </a:r>
            </a:p>
          </p:txBody>
        </p:sp>
        <p:sp>
          <p:nvSpPr>
            <p:cNvPr id="47" name="Freeform 46">
              <a:extLst>
                <a:ext uri="{FF2B5EF4-FFF2-40B4-BE49-F238E27FC236}">
                  <a16:creationId xmlns:a16="http://schemas.microsoft.com/office/drawing/2014/main" id="{3D3626B7-8A84-81B6-A649-445C45AAAA9A}"/>
                </a:ext>
              </a:extLst>
            </p:cNvPr>
            <p:cNvSpPr/>
            <p:nvPr/>
          </p:nvSpPr>
          <p:spPr>
            <a:xfrm rot="5400000">
              <a:off x="6091840" y="3150795"/>
              <a:ext cx="539585" cy="367700"/>
            </a:xfrm>
            <a:custGeom>
              <a:avLst/>
              <a:gdLst>
                <a:gd name="connsiteX0" fmla="*/ 0 w 1397000"/>
                <a:gd name="connsiteY0" fmla="*/ 2777067 h 2785533"/>
                <a:gd name="connsiteX1" fmla="*/ 931333 w 1397000"/>
                <a:gd name="connsiteY1" fmla="*/ 2785533 h 2785533"/>
                <a:gd name="connsiteX2" fmla="*/ 922867 w 1397000"/>
                <a:gd name="connsiteY2" fmla="*/ 0 h 2785533"/>
                <a:gd name="connsiteX3" fmla="*/ 1397000 w 1397000"/>
                <a:gd name="connsiteY3" fmla="*/ 0 h 2785533"/>
                <a:gd name="connsiteX0" fmla="*/ 813170 w 813170"/>
                <a:gd name="connsiteY0" fmla="*/ 2763815 h 2785533"/>
                <a:gd name="connsiteX1" fmla="*/ 8466 w 813170"/>
                <a:gd name="connsiteY1" fmla="*/ 2785533 h 2785533"/>
                <a:gd name="connsiteX2" fmla="*/ 0 w 813170"/>
                <a:gd name="connsiteY2" fmla="*/ 0 h 2785533"/>
                <a:gd name="connsiteX3" fmla="*/ 474133 w 813170"/>
                <a:gd name="connsiteY3" fmla="*/ 0 h 2785533"/>
                <a:gd name="connsiteX0" fmla="*/ 813170 w 813170"/>
                <a:gd name="connsiteY0" fmla="*/ 2763815 h 2785533"/>
                <a:gd name="connsiteX1" fmla="*/ 8466 w 813170"/>
                <a:gd name="connsiteY1" fmla="*/ 2785533 h 2785533"/>
                <a:gd name="connsiteX2" fmla="*/ 0 w 813170"/>
                <a:gd name="connsiteY2" fmla="*/ 0 h 2785533"/>
                <a:gd name="connsiteX3" fmla="*/ 474133 w 813170"/>
                <a:gd name="connsiteY3" fmla="*/ 0 h 2785533"/>
                <a:gd name="connsiteX0" fmla="*/ 813170 w 813170"/>
                <a:gd name="connsiteY0" fmla="*/ 2763815 h 2785533"/>
                <a:gd name="connsiteX1" fmla="*/ 8466 w 813170"/>
                <a:gd name="connsiteY1" fmla="*/ 2785533 h 2785533"/>
                <a:gd name="connsiteX2" fmla="*/ 0 w 813170"/>
                <a:gd name="connsiteY2" fmla="*/ 0 h 2785533"/>
                <a:gd name="connsiteX3" fmla="*/ 474133 w 813170"/>
                <a:gd name="connsiteY3" fmla="*/ 0 h 2785533"/>
                <a:gd name="connsiteX0" fmla="*/ 799920 w 799920"/>
                <a:gd name="connsiteY0" fmla="*/ 2777067 h 2785533"/>
                <a:gd name="connsiteX1" fmla="*/ 8466 w 799920"/>
                <a:gd name="connsiteY1" fmla="*/ 2785533 h 2785533"/>
                <a:gd name="connsiteX2" fmla="*/ 0 w 799920"/>
                <a:gd name="connsiteY2" fmla="*/ 0 h 2785533"/>
                <a:gd name="connsiteX3" fmla="*/ 474133 w 799920"/>
                <a:gd name="connsiteY3" fmla="*/ 0 h 2785533"/>
                <a:gd name="connsiteX0" fmla="*/ 813174 w 813174"/>
                <a:gd name="connsiteY0" fmla="*/ 2790319 h 2790319"/>
                <a:gd name="connsiteX1" fmla="*/ 8466 w 813174"/>
                <a:gd name="connsiteY1" fmla="*/ 2785533 h 2790319"/>
                <a:gd name="connsiteX2" fmla="*/ 0 w 813174"/>
                <a:gd name="connsiteY2" fmla="*/ 0 h 2790319"/>
                <a:gd name="connsiteX3" fmla="*/ 474133 w 813174"/>
                <a:gd name="connsiteY3" fmla="*/ 0 h 2790319"/>
                <a:gd name="connsiteX0" fmla="*/ 804708 w 804708"/>
                <a:gd name="connsiteY0" fmla="*/ 2790319 h 2790319"/>
                <a:gd name="connsiteX1" fmla="*/ 0 w 804708"/>
                <a:gd name="connsiteY1" fmla="*/ 2785533 h 2790319"/>
                <a:gd name="connsiteX2" fmla="*/ 4789 w 804708"/>
                <a:gd name="connsiteY2" fmla="*/ 1060174 h 2790319"/>
                <a:gd name="connsiteX3" fmla="*/ 465667 w 804708"/>
                <a:gd name="connsiteY3" fmla="*/ 0 h 2790319"/>
                <a:gd name="connsiteX0" fmla="*/ 804708 w 804708"/>
                <a:gd name="connsiteY0" fmla="*/ 1796406 h 1796406"/>
                <a:gd name="connsiteX1" fmla="*/ 0 w 804708"/>
                <a:gd name="connsiteY1" fmla="*/ 1791620 h 1796406"/>
                <a:gd name="connsiteX2" fmla="*/ 4789 w 804708"/>
                <a:gd name="connsiteY2" fmla="*/ 66261 h 1796406"/>
                <a:gd name="connsiteX3" fmla="*/ 213879 w 804708"/>
                <a:gd name="connsiteY3" fmla="*/ 0 h 1796406"/>
                <a:gd name="connsiteX0" fmla="*/ 799922 w 799922"/>
                <a:gd name="connsiteY0" fmla="*/ 1796406 h 1796406"/>
                <a:gd name="connsiteX1" fmla="*/ 711906 w 799922"/>
                <a:gd name="connsiteY1" fmla="*/ 1264398 h 1796406"/>
                <a:gd name="connsiteX2" fmla="*/ 3 w 799922"/>
                <a:gd name="connsiteY2" fmla="*/ 66261 h 1796406"/>
                <a:gd name="connsiteX3" fmla="*/ 209093 w 799922"/>
                <a:gd name="connsiteY3" fmla="*/ 0 h 1796406"/>
                <a:gd name="connsiteX0" fmla="*/ 590829 w 590829"/>
                <a:gd name="connsiteY0" fmla="*/ 1796406 h 1796406"/>
                <a:gd name="connsiteX1" fmla="*/ 502813 w 590829"/>
                <a:gd name="connsiteY1" fmla="*/ 1264398 h 1796406"/>
                <a:gd name="connsiteX2" fmla="*/ 482889 w 590829"/>
                <a:gd name="connsiteY2" fmla="*/ 585245 h 1796406"/>
                <a:gd name="connsiteX3" fmla="*/ 0 w 590829"/>
                <a:gd name="connsiteY3" fmla="*/ 0 h 1796406"/>
                <a:gd name="connsiteX0" fmla="*/ 590829 w 593447"/>
                <a:gd name="connsiteY0" fmla="*/ 1796406 h 1796406"/>
                <a:gd name="connsiteX1" fmla="*/ 593431 w 593447"/>
                <a:gd name="connsiteY1" fmla="*/ 1264398 h 1796406"/>
                <a:gd name="connsiteX2" fmla="*/ 482889 w 593447"/>
                <a:gd name="connsiteY2" fmla="*/ 585245 h 1796406"/>
                <a:gd name="connsiteX3" fmla="*/ 0 w 593447"/>
                <a:gd name="connsiteY3" fmla="*/ 0 h 1796406"/>
                <a:gd name="connsiteX0" fmla="*/ 590829 w 598221"/>
                <a:gd name="connsiteY0" fmla="*/ 1796406 h 1796406"/>
                <a:gd name="connsiteX1" fmla="*/ 593431 w 598221"/>
                <a:gd name="connsiteY1" fmla="*/ 1264398 h 1796406"/>
                <a:gd name="connsiteX2" fmla="*/ 598221 w 598221"/>
                <a:gd name="connsiteY2" fmla="*/ 527580 h 1796406"/>
                <a:gd name="connsiteX3" fmla="*/ 0 w 598221"/>
                <a:gd name="connsiteY3" fmla="*/ 0 h 1796406"/>
                <a:gd name="connsiteX0" fmla="*/ 318978 w 326370"/>
                <a:gd name="connsiteY0" fmla="*/ 1738741 h 1738741"/>
                <a:gd name="connsiteX1" fmla="*/ 321580 w 326370"/>
                <a:gd name="connsiteY1" fmla="*/ 1206733 h 1738741"/>
                <a:gd name="connsiteX2" fmla="*/ 326370 w 326370"/>
                <a:gd name="connsiteY2" fmla="*/ 469915 h 1738741"/>
                <a:gd name="connsiteX3" fmla="*/ 0 w 326370"/>
                <a:gd name="connsiteY3" fmla="*/ 0 h 1738741"/>
                <a:gd name="connsiteX0" fmla="*/ 318978 w 348524"/>
                <a:gd name="connsiteY0" fmla="*/ 1738741 h 1738741"/>
                <a:gd name="connsiteX1" fmla="*/ 326370 w 348524"/>
                <a:gd name="connsiteY1" fmla="*/ 469915 h 1738741"/>
                <a:gd name="connsiteX2" fmla="*/ 0 w 348524"/>
                <a:gd name="connsiteY2" fmla="*/ 0 h 1738741"/>
                <a:gd name="connsiteX0" fmla="*/ 318978 w 326370"/>
                <a:gd name="connsiteY0" fmla="*/ 1738741 h 1738741"/>
                <a:gd name="connsiteX1" fmla="*/ 326370 w 326370"/>
                <a:gd name="connsiteY1" fmla="*/ 469915 h 1738741"/>
                <a:gd name="connsiteX2" fmla="*/ 0 w 326370"/>
                <a:gd name="connsiteY2" fmla="*/ 0 h 1738741"/>
                <a:gd name="connsiteX0" fmla="*/ 318978 w 361096"/>
                <a:gd name="connsiteY0" fmla="*/ 1738741 h 1738741"/>
                <a:gd name="connsiteX1" fmla="*/ 361096 w 361096"/>
                <a:gd name="connsiteY1" fmla="*/ 1118098 h 1738741"/>
                <a:gd name="connsiteX2" fmla="*/ 0 w 361096"/>
                <a:gd name="connsiteY2" fmla="*/ 0 h 1738741"/>
                <a:gd name="connsiteX0" fmla="*/ 180079 w 222197"/>
                <a:gd name="connsiteY0" fmla="*/ 1345202 h 1345202"/>
                <a:gd name="connsiteX1" fmla="*/ 222197 w 222197"/>
                <a:gd name="connsiteY1" fmla="*/ 724559 h 1345202"/>
                <a:gd name="connsiteX2" fmla="*/ 0 w 222197"/>
                <a:gd name="connsiteY2" fmla="*/ 0 h 1345202"/>
                <a:gd name="connsiteX0" fmla="*/ 180079 w 199051"/>
                <a:gd name="connsiteY0" fmla="*/ 1345202 h 1345202"/>
                <a:gd name="connsiteX1" fmla="*/ 199051 w 199051"/>
                <a:gd name="connsiteY1" fmla="*/ 712984 h 1345202"/>
                <a:gd name="connsiteX2" fmla="*/ 0 w 199051"/>
                <a:gd name="connsiteY2" fmla="*/ 0 h 1345202"/>
                <a:gd name="connsiteX0" fmla="*/ 0 w 1343995"/>
                <a:gd name="connsiteY0" fmla="*/ 2310757 h 2310757"/>
                <a:gd name="connsiteX1" fmla="*/ 18972 w 1343995"/>
                <a:gd name="connsiteY1" fmla="*/ 1678539 h 2310757"/>
                <a:gd name="connsiteX2" fmla="*/ 1341793 w 1343995"/>
                <a:gd name="connsiteY2" fmla="*/ 0 h 2310757"/>
                <a:gd name="connsiteX0" fmla="*/ 0 w 1341793"/>
                <a:gd name="connsiteY0" fmla="*/ 2310757 h 2310757"/>
                <a:gd name="connsiteX1" fmla="*/ 18972 w 1341793"/>
                <a:gd name="connsiteY1" fmla="*/ 1678539 h 2310757"/>
                <a:gd name="connsiteX2" fmla="*/ 1341793 w 1341793"/>
                <a:gd name="connsiteY2" fmla="*/ 0 h 2310757"/>
                <a:gd name="connsiteX0" fmla="*/ 319932 w 1661725"/>
                <a:gd name="connsiteY0" fmla="*/ 2310757 h 2310757"/>
                <a:gd name="connsiteX1" fmla="*/ 0 w 1661725"/>
                <a:gd name="connsiteY1" fmla="*/ 105515 h 2310757"/>
                <a:gd name="connsiteX2" fmla="*/ 1661725 w 1661725"/>
                <a:gd name="connsiteY2" fmla="*/ 0 h 2310757"/>
                <a:gd name="connsiteX0" fmla="*/ 6606 w 1661725"/>
                <a:gd name="connsiteY0" fmla="*/ 974326 h 974326"/>
                <a:gd name="connsiteX1" fmla="*/ 0 w 1661725"/>
                <a:gd name="connsiteY1" fmla="*/ 105515 h 974326"/>
                <a:gd name="connsiteX2" fmla="*/ 1661725 w 1661725"/>
                <a:gd name="connsiteY2" fmla="*/ 0 h 974326"/>
                <a:gd name="connsiteX0" fmla="*/ 573998 w 688741"/>
                <a:gd name="connsiteY0" fmla="*/ 1059568 h 1059568"/>
                <a:gd name="connsiteX1" fmla="*/ 567392 w 688741"/>
                <a:gd name="connsiteY1" fmla="*/ 190757 h 1059568"/>
                <a:gd name="connsiteX2" fmla="*/ 121349 w 688741"/>
                <a:gd name="connsiteY2" fmla="*/ 0 h 1059568"/>
                <a:gd name="connsiteX0" fmla="*/ 744482 w 744482"/>
                <a:gd name="connsiteY0" fmla="*/ 0 h 944491"/>
                <a:gd name="connsiteX1" fmla="*/ 567392 w 744482"/>
                <a:gd name="connsiteY1" fmla="*/ 944491 h 944491"/>
                <a:gd name="connsiteX2" fmla="*/ 121349 w 744482"/>
                <a:gd name="connsiteY2" fmla="*/ 753734 h 944491"/>
                <a:gd name="connsiteX0" fmla="*/ 783425 w 783425"/>
                <a:gd name="connsiteY0" fmla="*/ 56179 h 810941"/>
                <a:gd name="connsiteX1" fmla="*/ 156887 w 783425"/>
                <a:gd name="connsiteY1" fmla="*/ 1028 h 810941"/>
                <a:gd name="connsiteX2" fmla="*/ 160292 w 783425"/>
                <a:gd name="connsiteY2" fmla="*/ 809913 h 810941"/>
                <a:gd name="connsiteX0" fmla="*/ 783425 w 783425"/>
                <a:gd name="connsiteY0" fmla="*/ 56179 h 810941"/>
                <a:gd name="connsiteX1" fmla="*/ 156887 w 783425"/>
                <a:gd name="connsiteY1" fmla="*/ 1028 h 810941"/>
                <a:gd name="connsiteX2" fmla="*/ 160292 w 783425"/>
                <a:gd name="connsiteY2" fmla="*/ 809913 h 810941"/>
                <a:gd name="connsiteX0" fmla="*/ 626538 w 626538"/>
                <a:gd name="connsiteY0" fmla="*/ 55151 h 808885"/>
                <a:gd name="connsiteX1" fmla="*/ 0 w 626538"/>
                <a:gd name="connsiteY1" fmla="*/ 0 h 808885"/>
                <a:gd name="connsiteX2" fmla="*/ 3405 w 626538"/>
                <a:gd name="connsiteY2" fmla="*/ 808885 h 808885"/>
                <a:gd name="connsiteX0" fmla="*/ 851266 w 851266"/>
                <a:gd name="connsiteY0" fmla="*/ 0 h 862223"/>
                <a:gd name="connsiteX1" fmla="*/ 0 w 851266"/>
                <a:gd name="connsiteY1" fmla="*/ 53338 h 862223"/>
                <a:gd name="connsiteX2" fmla="*/ 3405 w 851266"/>
                <a:gd name="connsiteY2" fmla="*/ 862223 h 862223"/>
                <a:gd name="connsiteX0" fmla="*/ 847861 w 847861"/>
                <a:gd name="connsiteY0" fmla="*/ 0 h 862223"/>
                <a:gd name="connsiteX1" fmla="*/ 298814 w 847861"/>
                <a:gd name="connsiteY1" fmla="*/ 247067 h 862223"/>
                <a:gd name="connsiteX2" fmla="*/ 0 w 847861"/>
                <a:gd name="connsiteY2" fmla="*/ 862223 h 862223"/>
                <a:gd name="connsiteX0" fmla="*/ 700627 w 700627"/>
                <a:gd name="connsiteY0" fmla="*/ 0 h 893219"/>
                <a:gd name="connsiteX1" fmla="*/ 151580 w 700627"/>
                <a:gd name="connsiteY1" fmla="*/ 247067 h 893219"/>
                <a:gd name="connsiteX2" fmla="*/ 0 w 700627"/>
                <a:gd name="connsiteY2" fmla="*/ 893219 h 893219"/>
                <a:gd name="connsiteX0" fmla="*/ 550524 w 1165166"/>
                <a:gd name="connsiteY0" fmla="*/ 0 h 746074"/>
                <a:gd name="connsiteX1" fmla="*/ 1477 w 1165166"/>
                <a:gd name="connsiteY1" fmla="*/ 247067 h 746074"/>
                <a:gd name="connsiteX2" fmla="*/ 1163690 w 1165166"/>
                <a:gd name="connsiteY2" fmla="*/ 746074 h 746074"/>
                <a:gd name="connsiteX0" fmla="*/ 549047 w 1162213"/>
                <a:gd name="connsiteY0" fmla="*/ 0 h 746074"/>
                <a:gd name="connsiteX1" fmla="*/ 0 w 1162213"/>
                <a:gd name="connsiteY1" fmla="*/ 247067 h 746074"/>
                <a:gd name="connsiteX2" fmla="*/ 1162213 w 1162213"/>
                <a:gd name="connsiteY2" fmla="*/ 746074 h 746074"/>
                <a:gd name="connsiteX0" fmla="*/ 0 w 1674708"/>
                <a:gd name="connsiteY0" fmla="*/ 89264 h 499007"/>
                <a:gd name="connsiteX1" fmla="*/ 512495 w 1674708"/>
                <a:gd name="connsiteY1" fmla="*/ 0 h 499007"/>
                <a:gd name="connsiteX2" fmla="*/ 1674708 w 1674708"/>
                <a:gd name="connsiteY2" fmla="*/ 499007 h 499007"/>
                <a:gd name="connsiteX0" fmla="*/ 0 w 1674708"/>
                <a:gd name="connsiteY0" fmla="*/ 478148 h 887891"/>
                <a:gd name="connsiteX1" fmla="*/ 1489960 w 1674708"/>
                <a:gd name="connsiteY1" fmla="*/ 0 h 887891"/>
                <a:gd name="connsiteX2" fmla="*/ 1674708 w 1674708"/>
                <a:gd name="connsiteY2" fmla="*/ 887891 h 887891"/>
                <a:gd name="connsiteX0" fmla="*/ 0 w 1727263"/>
                <a:gd name="connsiteY0" fmla="*/ 478148 h 625132"/>
                <a:gd name="connsiteX1" fmla="*/ 1489960 w 1727263"/>
                <a:gd name="connsiteY1" fmla="*/ 0 h 625132"/>
                <a:gd name="connsiteX2" fmla="*/ 1727263 w 1727263"/>
                <a:gd name="connsiteY2" fmla="*/ 625132 h 625132"/>
                <a:gd name="connsiteX0" fmla="*/ 0 w 1727263"/>
                <a:gd name="connsiteY0" fmla="*/ 0 h 146984"/>
                <a:gd name="connsiteX1" fmla="*/ 512501 w 1727263"/>
                <a:gd name="connsiteY1" fmla="*/ 99921 h 146984"/>
                <a:gd name="connsiteX2" fmla="*/ 1727263 w 1727263"/>
                <a:gd name="connsiteY2" fmla="*/ 146984 h 146984"/>
                <a:gd name="connsiteX0" fmla="*/ 0 w 1737771"/>
                <a:gd name="connsiteY0" fmla="*/ 0 h 136473"/>
                <a:gd name="connsiteX1" fmla="*/ 523009 w 1737771"/>
                <a:gd name="connsiteY1" fmla="*/ 89410 h 136473"/>
                <a:gd name="connsiteX2" fmla="*/ 1737771 w 1737771"/>
                <a:gd name="connsiteY2" fmla="*/ 136473 h 136473"/>
                <a:gd name="connsiteX0" fmla="*/ 0 w 938984"/>
                <a:gd name="connsiteY0" fmla="*/ 0 h 409742"/>
                <a:gd name="connsiteX1" fmla="*/ 523009 w 938984"/>
                <a:gd name="connsiteY1" fmla="*/ 89410 h 409742"/>
                <a:gd name="connsiteX2" fmla="*/ 938984 w 938984"/>
                <a:gd name="connsiteY2" fmla="*/ 409742 h 409742"/>
                <a:gd name="connsiteX0" fmla="*/ 0 w 938984"/>
                <a:gd name="connsiteY0" fmla="*/ 131307 h 541049"/>
                <a:gd name="connsiteX1" fmla="*/ 628112 w 938984"/>
                <a:gd name="connsiteY1" fmla="*/ 0 h 541049"/>
                <a:gd name="connsiteX2" fmla="*/ 938984 w 938984"/>
                <a:gd name="connsiteY2" fmla="*/ 541049 h 541049"/>
                <a:gd name="connsiteX0" fmla="*/ 0 w 907450"/>
                <a:gd name="connsiteY0" fmla="*/ 15694 h 541049"/>
                <a:gd name="connsiteX1" fmla="*/ 596578 w 907450"/>
                <a:gd name="connsiteY1" fmla="*/ 0 h 541049"/>
                <a:gd name="connsiteX2" fmla="*/ 907450 w 907450"/>
                <a:gd name="connsiteY2" fmla="*/ 541049 h 541049"/>
                <a:gd name="connsiteX0" fmla="*/ 0 w 907450"/>
                <a:gd name="connsiteY0" fmla="*/ 0 h 525355"/>
                <a:gd name="connsiteX1" fmla="*/ 586070 w 907450"/>
                <a:gd name="connsiteY1" fmla="*/ 36858 h 525355"/>
                <a:gd name="connsiteX2" fmla="*/ 907450 w 907450"/>
                <a:gd name="connsiteY2" fmla="*/ 525355 h 525355"/>
                <a:gd name="connsiteX0" fmla="*/ 0 w 907450"/>
                <a:gd name="connsiteY0" fmla="*/ 0 h 525355"/>
                <a:gd name="connsiteX1" fmla="*/ 722707 w 907450"/>
                <a:gd name="connsiteY1" fmla="*/ 184003 h 525355"/>
                <a:gd name="connsiteX2" fmla="*/ 907450 w 907450"/>
                <a:gd name="connsiteY2" fmla="*/ 525355 h 525355"/>
                <a:gd name="connsiteX0" fmla="*/ 0 w 539585"/>
                <a:gd name="connsiteY0" fmla="*/ 0 h 367700"/>
                <a:gd name="connsiteX1" fmla="*/ 354842 w 539585"/>
                <a:gd name="connsiteY1" fmla="*/ 26348 h 367700"/>
                <a:gd name="connsiteX2" fmla="*/ 539585 w 539585"/>
                <a:gd name="connsiteY2" fmla="*/ 367700 h 36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39585" h="367700">
                  <a:moveTo>
                    <a:pt x="0" y="0"/>
                  </a:moveTo>
                  <a:lnTo>
                    <a:pt x="354842" y="26348"/>
                  </a:lnTo>
                  <a:lnTo>
                    <a:pt x="539585" y="367700"/>
                  </a:lnTo>
                </a:path>
              </a:pathLst>
            </a:custGeom>
            <a:noFill/>
            <a:ln>
              <a:solidFill>
                <a:srgbClr val="FF000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E26BD193-245E-9736-7304-92DBB2F299D6}"/>
              </a:ext>
            </a:extLst>
          </p:cNvPr>
          <p:cNvSpPr txBox="1"/>
          <p:nvPr/>
        </p:nvSpPr>
        <p:spPr>
          <a:xfrm>
            <a:off x="9734426" y="3594725"/>
            <a:ext cx="1483098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SYTOX GREEN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35201AC-3A55-3FF3-2EDC-724CB8336A2B}"/>
              </a:ext>
            </a:extLst>
          </p:cNvPr>
          <p:cNvSpPr txBox="1"/>
          <p:nvPr/>
        </p:nvSpPr>
        <p:spPr>
          <a:xfrm>
            <a:off x="7178267" y="398234"/>
            <a:ext cx="1915909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QuPath</a:t>
            </a:r>
            <a:r>
              <a:rPr lang="en-US" sz="1400" i="1" dirty="0">
                <a:solidFill>
                  <a:schemeClr val="bg1"/>
                </a:solidFill>
              </a:rPr>
              <a:t> segmentation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D51F88B-FA9F-4274-6BF8-91BF36FF26E1}"/>
              </a:ext>
            </a:extLst>
          </p:cNvPr>
          <p:cNvSpPr txBox="1"/>
          <p:nvPr/>
        </p:nvSpPr>
        <p:spPr>
          <a:xfrm>
            <a:off x="7238065" y="3578246"/>
            <a:ext cx="1915909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QuPath</a:t>
            </a:r>
            <a:r>
              <a:rPr lang="en-US" sz="1400" i="1" dirty="0">
                <a:solidFill>
                  <a:schemeClr val="bg1"/>
                </a:solidFill>
              </a:rPr>
              <a:t> segmentation</a:t>
            </a:r>
          </a:p>
        </p:txBody>
      </p:sp>
    </p:spTree>
    <p:extLst>
      <p:ext uri="{BB962C8B-B14F-4D97-AF65-F5344CB8AC3E}">
        <p14:creationId xmlns:p14="http://schemas.microsoft.com/office/powerpoint/2010/main" val="1170621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903"/>
            <a:ext cx="3810000" cy="369332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M3LP0458</a:t>
            </a:r>
          </a:p>
          <a:p>
            <a:r>
              <a:rPr lang="en-US" sz="1200" i="1" dirty="0"/>
              <a:t>Mouse ID: 103 M1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49D90-35FB-7A10-58E5-9E723AF296CE}"/>
              </a:ext>
            </a:extLst>
          </p:cNvPr>
          <p:cNvSpPr txBox="1"/>
          <p:nvPr/>
        </p:nvSpPr>
        <p:spPr>
          <a:xfrm>
            <a:off x="10830775" y="0"/>
            <a:ext cx="1343024" cy="7694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FFF"/>
                </a:highlight>
              </a:rPr>
              <a:t>B220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BV421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FFFF"/>
                </a:highlight>
              </a:rPr>
              <a:t>SYTOX GREEN</a:t>
            </a:r>
            <a:endParaRPr lang="en-US" sz="1100" dirty="0">
              <a:solidFill>
                <a:schemeClr val="bg1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9A100"/>
                </a:highlight>
              </a:rPr>
              <a:t>CD3ε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eF660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4AFEEF-40CD-DEC4-2E19-94053F4A393A}"/>
              </a:ext>
            </a:extLst>
          </p:cNvPr>
          <p:cNvSpPr txBox="1"/>
          <p:nvPr/>
        </p:nvSpPr>
        <p:spPr>
          <a:xfrm>
            <a:off x="0" y="6276504"/>
            <a:ext cx="44948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New CD3ε antibody in eF660 (clone: 17A2; host = Rat IgG2b, </a:t>
            </a:r>
            <a:r>
              <a:rPr lang="en-US" sz="1200" dirty="0" err="1">
                <a:solidFill>
                  <a:schemeClr val="bg1"/>
                </a:solidFill>
              </a:rPr>
              <a:t>κ</a:t>
            </a:r>
            <a:r>
              <a:rPr lang="en-US" sz="1200" dirty="0">
                <a:solidFill>
                  <a:schemeClr val="bg1"/>
                </a:solidFill>
              </a:rPr>
              <a:t>; cat no.50-0032-82)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30474-F619-93EE-121D-109A7DBF805D}"/>
              </a:ext>
            </a:extLst>
          </p:cNvPr>
          <p:cNvSpPr txBox="1"/>
          <p:nvPr/>
        </p:nvSpPr>
        <p:spPr>
          <a:xfrm>
            <a:off x="18201" y="605353"/>
            <a:ext cx="398057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Spleen – Naïve/healthy [x4 objective]</a:t>
            </a:r>
          </a:p>
        </p:txBody>
      </p:sp>
      <p:pic>
        <p:nvPicPr>
          <p:cNvPr id="10" name="Picture 9" descr="A close-up of a piece of paper&#10;&#10;Description automatically generated">
            <a:extLst>
              <a:ext uri="{FF2B5EF4-FFF2-40B4-BE49-F238E27FC236}">
                <a16:creationId xmlns:a16="http://schemas.microsoft.com/office/drawing/2014/main" id="{F61A8561-18DE-AFA4-BB8E-C6CCA69D3F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38" y="974685"/>
            <a:ext cx="4423228" cy="4038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68D722-49B6-C099-48E4-581CD4E5A8C8}"/>
              </a:ext>
            </a:extLst>
          </p:cNvPr>
          <p:cNvSpPr txBox="1"/>
          <p:nvPr/>
        </p:nvSpPr>
        <p:spPr>
          <a:xfrm>
            <a:off x="18201" y="976817"/>
            <a:ext cx="1951175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B220</a:t>
            </a:r>
            <a:r>
              <a:rPr lang="en-US" sz="1400" dirty="0">
                <a:solidFill>
                  <a:srgbClr val="00FA00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SYTOX GREEN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20" name="Picture 19" descr="A black background with orange spots&#10;&#10;Description automatically generated">
            <a:extLst>
              <a:ext uri="{FF2B5EF4-FFF2-40B4-BE49-F238E27FC236}">
                <a16:creationId xmlns:a16="http://schemas.microsoft.com/office/drawing/2014/main" id="{7F69842A-6F59-5EB1-EFAE-619C5F8483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1434" y="2663005"/>
            <a:ext cx="1798320" cy="1645920"/>
          </a:xfrm>
          <a:prstGeom prst="rect">
            <a:avLst/>
          </a:prstGeom>
        </p:spPr>
      </p:pic>
      <p:pic>
        <p:nvPicPr>
          <p:cNvPr id="24" name="Picture 23" descr="A screenshot of a cell phone with Waitomo Caves in the background&#10;&#10;Description automatically generated">
            <a:extLst>
              <a:ext uri="{FF2B5EF4-FFF2-40B4-BE49-F238E27FC236}">
                <a16:creationId xmlns:a16="http://schemas.microsoft.com/office/drawing/2014/main" id="{5B128BB3-E250-2809-05FE-9A599868F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222" y="1143000"/>
            <a:ext cx="5394960" cy="4937760"/>
          </a:xfrm>
          <a:prstGeom prst="rect">
            <a:avLst/>
          </a:prstGeom>
        </p:spPr>
      </p:pic>
      <p:pic>
        <p:nvPicPr>
          <p:cNvPr id="34" name="Picture 33" descr="A blu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BB7D3F53-BEB8-4437-6025-67E2437F6F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9068" y="4308925"/>
            <a:ext cx="1798320" cy="1645920"/>
          </a:xfrm>
          <a:prstGeom prst="rect">
            <a:avLst/>
          </a:prstGeom>
        </p:spPr>
      </p:pic>
      <p:pic>
        <p:nvPicPr>
          <p:cNvPr id="36" name="Picture 35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37C5DF88-E199-0469-E03B-01BAAD3D2B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9182" y="1143000"/>
            <a:ext cx="1798320" cy="1645920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AC3D60B6-1884-2B4A-3432-4F1F347E0D9E}"/>
              </a:ext>
            </a:extLst>
          </p:cNvPr>
          <p:cNvCxnSpPr/>
          <p:nvPr/>
        </p:nvCxnSpPr>
        <p:spPr>
          <a:xfrm>
            <a:off x="4648200" y="12233"/>
            <a:ext cx="0" cy="685547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715D226C-CD2D-D2D6-B325-22DB6071856F}"/>
              </a:ext>
            </a:extLst>
          </p:cNvPr>
          <p:cNvSpPr txBox="1"/>
          <p:nvPr/>
        </p:nvSpPr>
        <p:spPr>
          <a:xfrm>
            <a:off x="10079068" y="4308925"/>
            <a:ext cx="542136" cy="276999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00FDFF"/>
                </a:solidFill>
              </a:rPr>
              <a:t>B220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EC75211-B785-7872-D56D-622CEB27341D}"/>
              </a:ext>
            </a:extLst>
          </p:cNvPr>
          <p:cNvSpPr txBox="1"/>
          <p:nvPr/>
        </p:nvSpPr>
        <p:spPr>
          <a:xfrm>
            <a:off x="10097569" y="2765474"/>
            <a:ext cx="559769" cy="276999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9300"/>
                </a:solidFill>
              </a:rPr>
              <a:t>CD3ε</a:t>
            </a:r>
            <a:endParaRPr lang="en-US" sz="1400" dirty="0">
              <a:solidFill>
                <a:srgbClr val="FF9300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253331-F073-F87C-B45E-05EF071561C3}"/>
              </a:ext>
            </a:extLst>
          </p:cNvPr>
          <p:cNvSpPr txBox="1"/>
          <p:nvPr/>
        </p:nvSpPr>
        <p:spPr>
          <a:xfrm>
            <a:off x="10110309" y="1146094"/>
            <a:ext cx="1297150" cy="276999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SYTOX GREEN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A3DDA0BF-0D2B-E8BF-6EFD-005A03EDA22A}"/>
              </a:ext>
            </a:extLst>
          </p:cNvPr>
          <p:cNvSpPr txBox="1"/>
          <p:nvPr/>
        </p:nvSpPr>
        <p:spPr>
          <a:xfrm>
            <a:off x="4739640" y="1130705"/>
            <a:ext cx="1091966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B220</a:t>
            </a:r>
            <a:r>
              <a:rPr lang="en-US" sz="1400" dirty="0">
                <a:solidFill>
                  <a:srgbClr val="00FA00"/>
                </a:solidFill>
              </a:rPr>
              <a:t> </a:t>
            </a:r>
            <a:r>
              <a:rPr lang="en-US" sz="1400" dirty="0">
                <a:solidFill>
                  <a:srgbClr val="FF9300"/>
                </a:solidFill>
              </a:rPr>
              <a:t>CD3ε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58EB712-87C1-422E-30EE-A3641FB0C193}"/>
              </a:ext>
            </a:extLst>
          </p:cNvPr>
          <p:cNvSpPr txBox="1"/>
          <p:nvPr/>
        </p:nvSpPr>
        <p:spPr>
          <a:xfrm>
            <a:off x="4772559" y="623454"/>
            <a:ext cx="4108817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Spleen – Naïve/healthy [x20 objective]</a:t>
            </a:r>
          </a:p>
        </p:txBody>
      </p:sp>
    </p:spTree>
    <p:extLst>
      <p:ext uri="{BB962C8B-B14F-4D97-AF65-F5344CB8AC3E}">
        <p14:creationId xmlns:p14="http://schemas.microsoft.com/office/powerpoint/2010/main" val="2467644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903"/>
            <a:ext cx="3810000" cy="553998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M3LP0458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x20 objective</a:t>
            </a:r>
          </a:p>
          <a:p>
            <a:r>
              <a:rPr lang="en-US" sz="1200" i="1" dirty="0"/>
              <a:t>Mouse ID: 103 M1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649D90-35FB-7A10-58E5-9E723AF296CE}"/>
              </a:ext>
            </a:extLst>
          </p:cNvPr>
          <p:cNvSpPr txBox="1"/>
          <p:nvPr/>
        </p:nvSpPr>
        <p:spPr>
          <a:xfrm>
            <a:off x="10848976" y="5576"/>
            <a:ext cx="1343024" cy="769441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FFF"/>
                </a:highlight>
              </a:rPr>
              <a:t>B220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BV421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FFFF"/>
                </a:highlight>
              </a:rPr>
              <a:t>SYTOX GREEN</a:t>
            </a:r>
            <a:endParaRPr lang="en-US" sz="1100" dirty="0">
              <a:solidFill>
                <a:schemeClr val="bg1"/>
              </a:solidFill>
              <a:highlight>
                <a:srgbClr val="FF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9A100"/>
                </a:highlight>
              </a:rPr>
              <a:t>CD3ε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eF660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ED30474-F619-93EE-121D-109A7DBF805D}"/>
              </a:ext>
            </a:extLst>
          </p:cNvPr>
          <p:cNvSpPr txBox="1"/>
          <p:nvPr/>
        </p:nvSpPr>
        <p:spPr>
          <a:xfrm>
            <a:off x="18201" y="605353"/>
            <a:ext cx="2634054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Spleen – Naïve/healthy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D5EF2D-AFD9-9180-473D-2AAFEC7083E8}"/>
              </a:ext>
            </a:extLst>
          </p:cNvPr>
          <p:cNvSpPr txBox="1"/>
          <p:nvPr/>
        </p:nvSpPr>
        <p:spPr>
          <a:xfrm>
            <a:off x="4724400" y="-533400"/>
            <a:ext cx="2440092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B220</a:t>
            </a:r>
            <a:r>
              <a:rPr lang="en-US" sz="1400" dirty="0">
                <a:solidFill>
                  <a:srgbClr val="00FA00"/>
                </a:solidFill>
              </a:rPr>
              <a:t> </a:t>
            </a:r>
            <a:r>
              <a:rPr lang="en-US" sz="1400" dirty="0">
                <a:solidFill>
                  <a:schemeClr val="bg1"/>
                </a:solidFill>
              </a:rPr>
              <a:t>SYTOX GREEN </a:t>
            </a:r>
            <a:r>
              <a:rPr lang="en-US" sz="1400" dirty="0">
                <a:solidFill>
                  <a:srgbClr val="FF9300"/>
                </a:solidFill>
              </a:rPr>
              <a:t>CD3ε</a:t>
            </a:r>
          </a:p>
        </p:txBody>
      </p:sp>
      <p:pic>
        <p:nvPicPr>
          <p:cNvPr id="20" name="Picture 19" descr="A black background with orange spots&#10;&#10;Description automatically generated">
            <a:extLst>
              <a:ext uri="{FF2B5EF4-FFF2-40B4-BE49-F238E27FC236}">
                <a16:creationId xmlns:a16="http://schemas.microsoft.com/office/drawing/2014/main" id="{7F69842A-6F59-5EB1-EFAE-619C5F848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071" y="4068178"/>
            <a:ext cx="2997200" cy="2743200"/>
          </a:xfrm>
          <a:prstGeom prst="rect">
            <a:avLst/>
          </a:prstGeom>
          <a:ln w="3175">
            <a:solidFill>
              <a:srgbClr val="FF9300"/>
            </a:solidFill>
          </a:ln>
        </p:spPr>
      </p:pic>
      <p:pic>
        <p:nvPicPr>
          <p:cNvPr id="22" name="Picture 21" descr="A blue and black background&#10;&#10;Description automatically generated with medium confidence">
            <a:extLst>
              <a:ext uri="{FF2B5EF4-FFF2-40B4-BE49-F238E27FC236}">
                <a16:creationId xmlns:a16="http://schemas.microsoft.com/office/drawing/2014/main" id="{85CE976C-39D4-A8C2-59F1-F65CCB90D2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909" y="990600"/>
            <a:ext cx="2997199" cy="2743200"/>
          </a:xfrm>
          <a:prstGeom prst="rect">
            <a:avLst/>
          </a:prstGeom>
          <a:ln w="3175">
            <a:solidFill>
              <a:srgbClr val="00FDFF"/>
            </a:solidFill>
          </a:ln>
        </p:spPr>
      </p:pic>
      <p:pic>
        <p:nvPicPr>
          <p:cNvPr id="24" name="Picture 23" descr="A screenshot of a cell phone with Waitomo Caves in the background&#10;&#10;Description automatically generated">
            <a:extLst>
              <a:ext uri="{FF2B5EF4-FFF2-40B4-BE49-F238E27FC236}">
                <a16:creationId xmlns:a16="http://schemas.microsoft.com/office/drawing/2014/main" id="{5B128BB3-E250-2809-05FE-9A599868F1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9" y="1051125"/>
            <a:ext cx="2997200" cy="2743200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5C141E35-3903-836A-B838-EE65342F9087}"/>
              </a:ext>
            </a:extLst>
          </p:cNvPr>
          <p:cNvGrpSpPr/>
          <p:nvPr/>
        </p:nvGrpSpPr>
        <p:grpSpPr>
          <a:xfrm>
            <a:off x="9194800" y="990600"/>
            <a:ext cx="2997200" cy="2743200"/>
            <a:chOff x="7963752" y="896062"/>
            <a:chExt cx="2997200" cy="2743200"/>
          </a:xfrm>
        </p:grpSpPr>
        <p:pic>
          <p:nvPicPr>
            <p:cNvPr id="26" name="Picture 25" descr="A purple and black background&#10;&#10;Description automatically generated">
              <a:extLst>
                <a:ext uri="{FF2B5EF4-FFF2-40B4-BE49-F238E27FC236}">
                  <a16:creationId xmlns:a16="http://schemas.microsoft.com/office/drawing/2014/main" id="{899FE532-3B71-7D27-94DC-4714BEB15AD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3752" y="896062"/>
              <a:ext cx="2997200" cy="2743200"/>
            </a:xfrm>
            <a:prstGeom prst="rect">
              <a:avLst/>
            </a:prstGeom>
            <a:ln w="3175">
              <a:solidFill>
                <a:srgbClr val="00FDFF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64071B9-254A-FF39-CFDA-9CECAA6660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43635" t="34696" r="43638" b="35164"/>
            <a:stretch/>
          </p:blipFill>
          <p:spPr>
            <a:xfrm>
              <a:off x="10434600" y="2720286"/>
              <a:ext cx="507663" cy="914400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21DA8E2-13E4-0BD7-31A8-94E798B913C2}"/>
              </a:ext>
            </a:extLst>
          </p:cNvPr>
          <p:cNvGrpSpPr/>
          <p:nvPr/>
        </p:nvGrpSpPr>
        <p:grpSpPr>
          <a:xfrm>
            <a:off x="9174108" y="4068178"/>
            <a:ext cx="2997200" cy="2743200"/>
            <a:chOff x="3848100" y="1371598"/>
            <a:chExt cx="6097751" cy="5580993"/>
          </a:xfrm>
        </p:grpSpPr>
        <p:pic>
          <p:nvPicPr>
            <p:cNvPr id="29" name="Picture 28" descr="A purple and black background&#10;&#10;Description automatically generated">
              <a:extLst>
                <a:ext uri="{FF2B5EF4-FFF2-40B4-BE49-F238E27FC236}">
                  <a16:creationId xmlns:a16="http://schemas.microsoft.com/office/drawing/2014/main" id="{0D8CE81D-56FB-E878-5086-D9E81BB27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8100" y="1371598"/>
              <a:ext cx="6097751" cy="5580993"/>
            </a:xfrm>
            <a:prstGeom prst="rect">
              <a:avLst/>
            </a:prstGeom>
            <a:ln w="3175">
              <a:solidFill>
                <a:srgbClr val="FF9300"/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67C71C2-83B7-646D-1670-2787313DB50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41778" t="35657" r="42727" b="33267"/>
            <a:stretch/>
          </p:blipFill>
          <p:spPr>
            <a:xfrm>
              <a:off x="8698150" y="5056447"/>
              <a:ext cx="1219550" cy="1860331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4B2FFB0-DEF6-203D-B668-569EF2A768E2}"/>
              </a:ext>
            </a:extLst>
          </p:cNvPr>
          <p:cNvSpPr txBox="1"/>
          <p:nvPr/>
        </p:nvSpPr>
        <p:spPr>
          <a:xfrm>
            <a:off x="6161025" y="696748"/>
            <a:ext cx="5072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00FDFF"/>
                </a:solidFill>
              </a:rPr>
              <a:t>B220</a:t>
            </a:r>
            <a:r>
              <a:rPr lang="en-US" sz="1200" dirty="0">
                <a:solidFill>
                  <a:schemeClr val="bg1"/>
                </a:solidFill>
              </a:rPr>
              <a:t> – </a:t>
            </a:r>
            <a:r>
              <a:rPr lang="en-US" sz="1200" i="1" dirty="0">
                <a:solidFill>
                  <a:schemeClr val="bg1"/>
                </a:solidFill>
              </a:rPr>
              <a:t>2194 B220</a:t>
            </a:r>
            <a:r>
              <a:rPr lang="en-US" sz="1200" i="1" baseline="30000" dirty="0">
                <a:solidFill>
                  <a:schemeClr val="bg1"/>
                </a:solidFill>
              </a:rPr>
              <a:t>+</a:t>
            </a:r>
            <a:r>
              <a:rPr lang="en-US" sz="1200" i="1" dirty="0">
                <a:solidFill>
                  <a:schemeClr val="bg1"/>
                </a:solidFill>
              </a:rPr>
              <a:t> B cells detected; density (cells/mm</a:t>
            </a:r>
            <a:r>
              <a:rPr lang="en-US" sz="1200" i="1" baseline="30000" dirty="0">
                <a:solidFill>
                  <a:schemeClr val="bg1"/>
                </a:solidFill>
              </a:rPr>
              <a:t>2</a:t>
            </a:r>
            <a:r>
              <a:rPr lang="en-US" sz="1200" i="1" dirty="0">
                <a:solidFill>
                  <a:schemeClr val="bg1"/>
                </a:solidFill>
              </a:rPr>
              <a:t>) = 619 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FEBE5D2-1BBA-2602-9063-297EEE4F1D2A}"/>
              </a:ext>
            </a:extLst>
          </p:cNvPr>
          <p:cNvSpPr txBox="1"/>
          <p:nvPr/>
        </p:nvSpPr>
        <p:spPr>
          <a:xfrm>
            <a:off x="6181864" y="990840"/>
            <a:ext cx="603050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B220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5" name="Picture 4" descr="A close up of a colorful pattern&#10;&#10;Description automatically generated with medium confidence">
            <a:extLst>
              <a:ext uri="{FF2B5EF4-FFF2-40B4-BE49-F238E27FC236}">
                <a16:creationId xmlns:a16="http://schemas.microsoft.com/office/drawing/2014/main" id="{6726C994-1402-284E-7756-A33C0B7C688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029" y="1047979"/>
            <a:ext cx="2997200" cy="2743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84F869-8585-3BD0-D680-94EC2004FC8A}"/>
              </a:ext>
            </a:extLst>
          </p:cNvPr>
          <p:cNvSpPr txBox="1"/>
          <p:nvPr/>
        </p:nvSpPr>
        <p:spPr>
          <a:xfrm>
            <a:off x="6115229" y="3813191"/>
            <a:ext cx="507213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9300"/>
                </a:solidFill>
              </a:rPr>
              <a:t>CD3ε</a:t>
            </a:r>
            <a:r>
              <a:rPr lang="en-US" sz="1200" dirty="0">
                <a:solidFill>
                  <a:schemeClr val="bg1"/>
                </a:solidFill>
              </a:rPr>
              <a:t> – </a:t>
            </a:r>
            <a:r>
              <a:rPr lang="en-US" sz="1200" i="1" dirty="0">
                <a:solidFill>
                  <a:schemeClr val="bg1"/>
                </a:solidFill>
              </a:rPr>
              <a:t>8,322 CD3ε</a:t>
            </a:r>
            <a:r>
              <a:rPr lang="en-US" sz="1200" i="1" baseline="30000" dirty="0">
                <a:solidFill>
                  <a:schemeClr val="bg1"/>
                </a:solidFill>
              </a:rPr>
              <a:t>+</a:t>
            </a:r>
            <a:r>
              <a:rPr lang="en-US" sz="1200" i="1" dirty="0">
                <a:solidFill>
                  <a:schemeClr val="bg1"/>
                </a:solidFill>
              </a:rPr>
              <a:t> T cells detected; density (cells/mm</a:t>
            </a:r>
            <a:r>
              <a:rPr lang="en-US" sz="1200" i="1" baseline="30000" dirty="0">
                <a:solidFill>
                  <a:schemeClr val="bg1"/>
                </a:solidFill>
              </a:rPr>
              <a:t>2</a:t>
            </a:r>
            <a:r>
              <a:rPr lang="en-US" sz="1200" i="1" dirty="0">
                <a:solidFill>
                  <a:schemeClr val="bg1"/>
                </a:solidFill>
              </a:rPr>
              <a:t>) = 2,350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34BD01-5B4C-F296-7FF5-E009BA86C513}"/>
              </a:ext>
            </a:extLst>
          </p:cNvPr>
          <p:cNvSpPr txBox="1"/>
          <p:nvPr/>
        </p:nvSpPr>
        <p:spPr>
          <a:xfrm>
            <a:off x="3939434" y="5931561"/>
            <a:ext cx="2209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Area (µm</a:t>
            </a:r>
            <a:r>
              <a:rPr lang="en-US" sz="1200" baseline="30000" dirty="0">
                <a:solidFill>
                  <a:schemeClr val="bg1"/>
                </a:solidFill>
              </a:rPr>
              <a:t>2</a:t>
            </a:r>
            <a:r>
              <a:rPr lang="en-US" sz="1200" dirty="0">
                <a:solidFill>
                  <a:schemeClr val="bg1"/>
                </a:solidFill>
              </a:rPr>
              <a:t>) = 3,540,307</a:t>
            </a:r>
            <a:endParaRPr lang="en-US" sz="1200" baseline="300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39,882 cells detected total from SYTOX </a:t>
            </a:r>
            <a:r>
              <a:rPr lang="en-US" sz="1200" dirty="0">
                <a:solidFill>
                  <a:srgbClr val="00FA00"/>
                </a:solidFill>
              </a:rPr>
              <a:t>GREEN</a:t>
            </a:r>
            <a:r>
              <a:rPr lang="en-US" sz="1200" dirty="0">
                <a:solidFill>
                  <a:schemeClr val="bg1"/>
                </a:solidFill>
              </a:rPr>
              <a:t> stain</a:t>
            </a:r>
          </a:p>
          <a:p>
            <a:endParaRPr lang="en-US" sz="1200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C9832F6-C8A5-6E29-F7BD-5DC83D6B9B0D}"/>
              </a:ext>
            </a:extLst>
          </p:cNvPr>
          <p:cNvSpPr txBox="1"/>
          <p:nvPr/>
        </p:nvSpPr>
        <p:spPr>
          <a:xfrm>
            <a:off x="6161025" y="4090190"/>
            <a:ext cx="623889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300"/>
                </a:solidFill>
              </a:rPr>
              <a:t>CD3ε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677121-F480-429C-FB0E-BDCDB66AD444}"/>
              </a:ext>
            </a:extLst>
          </p:cNvPr>
          <p:cNvSpPr txBox="1"/>
          <p:nvPr/>
        </p:nvSpPr>
        <p:spPr>
          <a:xfrm>
            <a:off x="-36938" y="1051125"/>
            <a:ext cx="1091966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B220</a:t>
            </a:r>
            <a:r>
              <a:rPr lang="en-US" sz="1400" dirty="0">
                <a:solidFill>
                  <a:srgbClr val="00FA00"/>
                </a:solidFill>
              </a:rPr>
              <a:t> </a:t>
            </a:r>
            <a:r>
              <a:rPr lang="en-US" sz="1400" dirty="0">
                <a:solidFill>
                  <a:srgbClr val="FF9300"/>
                </a:solidFill>
              </a:rPr>
              <a:t>CD3ε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7B017DD7-EB23-A63F-303E-F0655D770FD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529" y="3960496"/>
            <a:ext cx="3810000" cy="289790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F2B9C00-F4F4-4281-10E1-3E3988153305}"/>
              </a:ext>
            </a:extLst>
          </p:cNvPr>
          <p:cNvSpPr txBox="1"/>
          <p:nvPr/>
        </p:nvSpPr>
        <p:spPr>
          <a:xfrm>
            <a:off x="9151555" y="1002436"/>
            <a:ext cx="2015295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B220 mean expression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24BE3B-8727-6EED-FC99-408990B75B83}"/>
              </a:ext>
            </a:extLst>
          </p:cNvPr>
          <p:cNvSpPr txBox="1"/>
          <p:nvPr/>
        </p:nvSpPr>
        <p:spPr>
          <a:xfrm>
            <a:off x="9143987" y="4068178"/>
            <a:ext cx="2034531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</a:rPr>
              <a:t>CD3ε mean expression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0464A4B-5C10-313E-B6F1-E668CD2252D5}"/>
              </a:ext>
            </a:extLst>
          </p:cNvPr>
          <p:cNvSpPr txBox="1"/>
          <p:nvPr/>
        </p:nvSpPr>
        <p:spPr>
          <a:xfrm>
            <a:off x="2895600" y="246179"/>
            <a:ext cx="1289215" cy="553998"/>
          </a:xfrm>
          <a:prstGeom prst="rect">
            <a:avLst/>
          </a:prstGeom>
          <a:noFill/>
          <a:ln w="31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000" dirty="0" err="1">
                <a:solidFill>
                  <a:srgbClr val="FF0000"/>
                </a:solidFill>
              </a:rPr>
              <a:t>QuPath</a:t>
            </a:r>
            <a:r>
              <a:rPr lang="en-US" sz="1000" dirty="0">
                <a:solidFill>
                  <a:srgbClr val="FF0000"/>
                </a:solidFill>
              </a:rPr>
              <a:t> composite object classifiers (~1hr)</a:t>
            </a:r>
          </a:p>
        </p:txBody>
      </p:sp>
      <p:sp>
        <p:nvSpPr>
          <p:cNvPr id="34" name="Freeform 33">
            <a:extLst>
              <a:ext uri="{FF2B5EF4-FFF2-40B4-BE49-F238E27FC236}">
                <a16:creationId xmlns:a16="http://schemas.microsoft.com/office/drawing/2014/main" id="{4019EBC4-CE8E-0AE9-3082-3C44852581BB}"/>
              </a:ext>
            </a:extLst>
          </p:cNvPr>
          <p:cNvSpPr/>
          <p:nvPr/>
        </p:nvSpPr>
        <p:spPr>
          <a:xfrm>
            <a:off x="4184815" y="455214"/>
            <a:ext cx="539585" cy="535386"/>
          </a:xfrm>
          <a:custGeom>
            <a:avLst/>
            <a:gdLst>
              <a:gd name="connsiteX0" fmla="*/ 0 w 1397000"/>
              <a:gd name="connsiteY0" fmla="*/ 2777067 h 2785533"/>
              <a:gd name="connsiteX1" fmla="*/ 931333 w 1397000"/>
              <a:gd name="connsiteY1" fmla="*/ 2785533 h 2785533"/>
              <a:gd name="connsiteX2" fmla="*/ 922867 w 1397000"/>
              <a:gd name="connsiteY2" fmla="*/ 0 h 2785533"/>
              <a:gd name="connsiteX3" fmla="*/ 1397000 w 1397000"/>
              <a:gd name="connsiteY3" fmla="*/ 0 h 2785533"/>
              <a:gd name="connsiteX0" fmla="*/ 813170 w 813170"/>
              <a:gd name="connsiteY0" fmla="*/ 2763815 h 2785533"/>
              <a:gd name="connsiteX1" fmla="*/ 8466 w 813170"/>
              <a:gd name="connsiteY1" fmla="*/ 2785533 h 2785533"/>
              <a:gd name="connsiteX2" fmla="*/ 0 w 813170"/>
              <a:gd name="connsiteY2" fmla="*/ 0 h 2785533"/>
              <a:gd name="connsiteX3" fmla="*/ 474133 w 813170"/>
              <a:gd name="connsiteY3" fmla="*/ 0 h 2785533"/>
              <a:gd name="connsiteX0" fmla="*/ 813170 w 813170"/>
              <a:gd name="connsiteY0" fmla="*/ 2763815 h 2785533"/>
              <a:gd name="connsiteX1" fmla="*/ 8466 w 813170"/>
              <a:gd name="connsiteY1" fmla="*/ 2785533 h 2785533"/>
              <a:gd name="connsiteX2" fmla="*/ 0 w 813170"/>
              <a:gd name="connsiteY2" fmla="*/ 0 h 2785533"/>
              <a:gd name="connsiteX3" fmla="*/ 474133 w 813170"/>
              <a:gd name="connsiteY3" fmla="*/ 0 h 2785533"/>
              <a:gd name="connsiteX0" fmla="*/ 813170 w 813170"/>
              <a:gd name="connsiteY0" fmla="*/ 2763815 h 2785533"/>
              <a:gd name="connsiteX1" fmla="*/ 8466 w 813170"/>
              <a:gd name="connsiteY1" fmla="*/ 2785533 h 2785533"/>
              <a:gd name="connsiteX2" fmla="*/ 0 w 813170"/>
              <a:gd name="connsiteY2" fmla="*/ 0 h 2785533"/>
              <a:gd name="connsiteX3" fmla="*/ 474133 w 813170"/>
              <a:gd name="connsiteY3" fmla="*/ 0 h 2785533"/>
              <a:gd name="connsiteX0" fmla="*/ 799920 w 799920"/>
              <a:gd name="connsiteY0" fmla="*/ 2777067 h 2785533"/>
              <a:gd name="connsiteX1" fmla="*/ 8466 w 799920"/>
              <a:gd name="connsiteY1" fmla="*/ 2785533 h 2785533"/>
              <a:gd name="connsiteX2" fmla="*/ 0 w 799920"/>
              <a:gd name="connsiteY2" fmla="*/ 0 h 2785533"/>
              <a:gd name="connsiteX3" fmla="*/ 474133 w 799920"/>
              <a:gd name="connsiteY3" fmla="*/ 0 h 2785533"/>
              <a:gd name="connsiteX0" fmla="*/ 813174 w 813174"/>
              <a:gd name="connsiteY0" fmla="*/ 2790319 h 2790319"/>
              <a:gd name="connsiteX1" fmla="*/ 8466 w 813174"/>
              <a:gd name="connsiteY1" fmla="*/ 2785533 h 2790319"/>
              <a:gd name="connsiteX2" fmla="*/ 0 w 813174"/>
              <a:gd name="connsiteY2" fmla="*/ 0 h 2790319"/>
              <a:gd name="connsiteX3" fmla="*/ 474133 w 813174"/>
              <a:gd name="connsiteY3" fmla="*/ 0 h 2790319"/>
              <a:gd name="connsiteX0" fmla="*/ 804708 w 804708"/>
              <a:gd name="connsiteY0" fmla="*/ 2790319 h 2790319"/>
              <a:gd name="connsiteX1" fmla="*/ 0 w 804708"/>
              <a:gd name="connsiteY1" fmla="*/ 2785533 h 2790319"/>
              <a:gd name="connsiteX2" fmla="*/ 4789 w 804708"/>
              <a:gd name="connsiteY2" fmla="*/ 1060174 h 2790319"/>
              <a:gd name="connsiteX3" fmla="*/ 465667 w 804708"/>
              <a:gd name="connsiteY3" fmla="*/ 0 h 2790319"/>
              <a:gd name="connsiteX0" fmla="*/ 804708 w 804708"/>
              <a:gd name="connsiteY0" fmla="*/ 1796406 h 1796406"/>
              <a:gd name="connsiteX1" fmla="*/ 0 w 804708"/>
              <a:gd name="connsiteY1" fmla="*/ 1791620 h 1796406"/>
              <a:gd name="connsiteX2" fmla="*/ 4789 w 804708"/>
              <a:gd name="connsiteY2" fmla="*/ 66261 h 1796406"/>
              <a:gd name="connsiteX3" fmla="*/ 213879 w 804708"/>
              <a:gd name="connsiteY3" fmla="*/ 0 h 1796406"/>
              <a:gd name="connsiteX0" fmla="*/ 799922 w 799922"/>
              <a:gd name="connsiteY0" fmla="*/ 1796406 h 1796406"/>
              <a:gd name="connsiteX1" fmla="*/ 711906 w 799922"/>
              <a:gd name="connsiteY1" fmla="*/ 1264398 h 1796406"/>
              <a:gd name="connsiteX2" fmla="*/ 3 w 799922"/>
              <a:gd name="connsiteY2" fmla="*/ 66261 h 1796406"/>
              <a:gd name="connsiteX3" fmla="*/ 209093 w 799922"/>
              <a:gd name="connsiteY3" fmla="*/ 0 h 1796406"/>
              <a:gd name="connsiteX0" fmla="*/ 590829 w 590829"/>
              <a:gd name="connsiteY0" fmla="*/ 1796406 h 1796406"/>
              <a:gd name="connsiteX1" fmla="*/ 502813 w 590829"/>
              <a:gd name="connsiteY1" fmla="*/ 1264398 h 1796406"/>
              <a:gd name="connsiteX2" fmla="*/ 482889 w 590829"/>
              <a:gd name="connsiteY2" fmla="*/ 585245 h 1796406"/>
              <a:gd name="connsiteX3" fmla="*/ 0 w 590829"/>
              <a:gd name="connsiteY3" fmla="*/ 0 h 1796406"/>
              <a:gd name="connsiteX0" fmla="*/ 590829 w 593447"/>
              <a:gd name="connsiteY0" fmla="*/ 1796406 h 1796406"/>
              <a:gd name="connsiteX1" fmla="*/ 593431 w 593447"/>
              <a:gd name="connsiteY1" fmla="*/ 1264398 h 1796406"/>
              <a:gd name="connsiteX2" fmla="*/ 482889 w 593447"/>
              <a:gd name="connsiteY2" fmla="*/ 585245 h 1796406"/>
              <a:gd name="connsiteX3" fmla="*/ 0 w 593447"/>
              <a:gd name="connsiteY3" fmla="*/ 0 h 1796406"/>
              <a:gd name="connsiteX0" fmla="*/ 590829 w 598221"/>
              <a:gd name="connsiteY0" fmla="*/ 1796406 h 1796406"/>
              <a:gd name="connsiteX1" fmla="*/ 593431 w 598221"/>
              <a:gd name="connsiteY1" fmla="*/ 1264398 h 1796406"/>
              <a:gd name="connsiteX2" fmla="*/ 598221 w 598221"/>
              <a:gd name="connsiteY2" fmla="*/ 527580 h 1796406"/>
              <a:gd name="connsiteX3" fmla="*/ 0 w 598221"/>
              <a:gd name="connsiteY3" fmla="*/ 0 h 1796406"/>
              <a:gd name="connsiteX0" fmla="*/ 318978 w 326370"/>
              <a:gd name="connsiteY0" fmla="*/ 1738741 h 1738741"/>
              <a:gd name="connsiteX1" fmla="*/ 321580 w 326370"/>
              <a:gd name="connsiteY1" fmla="*/ 1206733 h 1738741"/>
              <a:gd name="connsiteX2" fmla="*/ 326370 w 326370"/>
              <a:gd name="connsiteY2" fmla="*/ 469915 h 1738741"/>
              <a:gd name="connsiteX3" fmla="*/ 0 w 326370"/>
              <a:gd name="connsiteY3" fmla="*/ 0 h 1738741"/>
              <a:gd name="connsiteX0" fmla="*/ 318978 w 348524"/>
              <a:gd name="connsiteY0" fmla="*/ 1738741 h 1738741"/>
              <a:gd name="connsiteX1" fmla="*/ 326370 w 348524"/>
              <a:gd name="connsiteY1" fmla="*/ 469915 h 1738741"/>
              <a:gd name="connsiteX2" fmla="*/ 0 w 348524"/>
              <a:gd name="connsiteY2" fmla="*/ 0 h 1738741"/>
              <a:gd name="connsiteX0" fmla="*/ 318978 w 326370"/>
              <a:gd name="connsiteY0" fmla="*/ 1738741 h 1738741"/>
              <a:gd name="connsiteX1" fmla="*/ 326370 w 326370"/>
              <a:gd name="connsiteY1" fmla="*/ 469915 h 1738741"/>
              <a:gd name="connsiteX2" fmla="*/ 0 w 326370"/>
              <a:gd name="connsiteY2" fmla="*/ 0 h 1738741"/>
              <a:gd name="connsiteX0" fmla="*/ 318978 w 361096"/>
              <a:gd name="connsiteY0" fmla="*/ 1738741 h 1738741"/>
              <a:gd name="connsiteX1" fmla="*/ 361096 w 361096"/>
              <a:gd name="connsiteY1" fmla="*/ 1118098 h 1738741"/>
              <a:gd name="connsiteX2" fmla="*/ 0 w 361096"/>
              <a:gd name="connsiteY2" fmla="*/ 0 h 1738741"/>
              <a:gd name="connsiteX0" fmla="*/ 180079 w 222197"/>
              <a:gd name="connsiteY0" fmla="*/ 1345202 h 1345202"/>
              <a:gd name="connsiteX1" fmla="*/ 222197 w 222197"/>
              <a:gd name="connsiteY1" fmla="*/ 724559 h 1345202"/>
              <a:gd name="connsiteX2" fmla="*/ 0 w 222197"/>
              <a:gd name="connsiteY2" fmla="*/ 0 h 1345202"/>
              <a:gd name="connsiteX0" fmla="*/ 180079 w 199051"/>
              <a:gd name="connsiteY0" fmla="*/ 1345202 h 1345202"/>
              <a:gd name="connsiteX1" fmla="*/ 199051 w 199051"/>
              <a:gd name="connsiteY1" fmla="*/ 712984 h 1345202"/>
              <a:gd name="connsiteX2" fmla="*/ 0 w 199051"/>
              <a:gd name="connsiteY2" fmla="*/ 0 h 1345202"/>
              <a:gd name="connsiteX0" fmla="*/ 0 w 1343995"/>
              <a:gd name="connsiteY0" fmla="*/ 2310757 h 2310757"/>
              <a:gd name="connsiteX1" fmla="*/ 18972 w 1343995"/>
              <a:gd name="connsiteY1" fmla="*/ 1678539 h 2310757"/>
              <a:gd name="connsiteX2" fmla="*/ 1341793 w 1343995"/>
              <a:gd name="connsiteY2" fmla="*/ 0 h 2310757"/>
              <a:gd name="connsiteX0" fmla="*/ 0 w 1341793"/>
              <a:gd name="connsiteY0" fmla="*/ 2310757 h 2310757"/>
              <a:gd name="connsiteX1" fmla="*/ 18972 w 1341793"/>
              <a:gd name="connsiteY1" fmla="*/ 1678539 h 2310757"/>
              <a:gd name="connsiteX2" fmla="*/ 1341793 w 1341793"/>
              <a:gd name="connsiteY2" fmla="*/ 0 h 2310757"/>
              <a:gd name="connsiteX0" fmla="*/ 319932 w 1661725"/>
              <a:gd name="connsiteY0" fmla="*/ 2310757 h 2310757"/>
              <a:gd name="connsiteX1" fmla="*/ 0 w 1661725"/>
              <a:gd name="connsiteY1" fmla="*/ 105515 h 2310757"/>
              <a:gd name="connsiteX2" fmla="*/ 1661725 w 1661725"/>
              <a:gd name="connsiteY2" fmla="*/ 0 h 2310757"/>
              <a:gd name="connsiteX0" fmla="*/ 6606 w 1661725"/>
              <a:gd name="connsiteY0" fmla="*/ 974326 h 974326"/>
              <a:gd name="connsiteX1" fmla="*/ 0 w 1661725"/>
              <a:gd name="connsiteY1" fmla="*/ 105515 h 974326"/>
              <a:gd name="connsiteX2" fmla="*/ 1661725 w 1661725"/>
              <a:gd name="connsiteY2" fmla="*/ 0 h 974326"/>
              <a:gd name="connsiteX0" fmla="*/ 573998 w 688741"/>
              <a:gd name="connsiteY0" fmla="*/ 1059568 h 1059568"/>
              <a:gd name="connsiteX1" fmla="*/ 567392 w 688741"/>
              <a:gd name="connsiteY1" fmla="*/ 190757 h 1059568"/>
              <a:gd name="connsiteX2" fmla="*/ 121349 w 688741"/>
              <a:gd name="connsiteY2" fmla="*/ 0 h 1059568"/>
              <a:gd name="connsiteX0" fmla="*/ 744482 w 744482"/>
              <a:gd name="connsiteY0" fmla="*/ 0 h 944491"/>
              <a:gd name="connsiteX1" fmla="*/ 567392 w 744482"/>
              <a:gd name="connsiteY1" fmla="*/ 944491 h 944491"/>
              <a:gd name="connsiteX2" fmla="*/ 121349 w 744482"/>
              <a:gd name="connsiteY2" fmla="*/ 753734 h 944491"/>
              <a:gd name="connsiteX0" fmla="*/ 783425 w 783425"/>
              <a:gd name="connsiteY0" fmla="*/ 56179 h 810941"/>
              <a:gd name="connsiteX1" fmla="*/ 156887 w 783425"/>
              <a:gd name="connsiteY1" fmla="*/ 1028 h 810941"/>
              <a:gd name="connsiteX2" fmla="*/ 160292 w 783425"/>
              <a:gd name="connsiteY2" fmla="*/ 809913 h 810941"/>
              <a:gd name="connsiteX0" fmla="*/ 783425 w 783425"/>
              <a:gd name="connsiteY0" fmla="*/ 56179 h 810941"/>
              <a:gd name="connsiteX1" fmla="*/ 156887 w 783425"/>
              <a:gd name="connsiteY1" fmla="*/ 1028 h 810941"/>
              <a:gd name="connsiteX2" fmla="*/ 160292 w 783425"/>
              <a:gd name="connsiteY2" fmla="*/ 809913 h 810941"/>
              <a:gd name="connsiteX0" fmla="*/ 626538 w 626538"/>
              <a:gd name="connsiteY0" fmla="*/ 55151 h 808885"/>
              <a:gd name="connsiteX1" fmla="*/ 0 w 626538"/>
              <a:gd name="connsiteY1" fmla="*/ 0 h 808885"/>
              <a:gd name="connsiteX2" fmla="*/ 3405 w 626538"/>
              <a:gd name="connsiteY2" fmla="*/ 808885 h 808885"/>
              <a:gd name="connsiteX0" fmla="*/ 851266 w 851266"/>
              <a:gd name="connsiteY0" fmla="*/ 0 h 862223"/>
              <a:gd name="connsiteX1" fmla="*/ 0 w 851266"/>
              <a:gd name="connsiteY1" fmla="*/ 53338 h 862223"/>
              <a:gd name="connsiteX2" fmla="*/ 3405 w 851266"/>
              <a:gd name="connsiteY2" fmla="*/ 862223 h 862223"/>
              <a:gd name="connsiteX0" fmla="*/ 847861 w 847861"/>
              <a:gd name="connsiteY0" fmla="*/ 0 h 862223"/>
              <a:gd name="connsiteX1" fmla="*/ 298814 w 847861"/>
              <a:gd name="connsiteY1" fmla="*/ 247067 h 862223"/>
              <a:gd name="connsiteX2" fmla="*/ 0 w 847861"/>
              <a:gd name="connsiteY2" fmla="*/ 862223 h 862223"/>
              <a:gd name="connsiteX0" fmla="*/ 700627 w 700627"/>
              <a:gd name="connsiteY0" fmla="*/ 0 h 893219"/>
              <a:gd name="connsiteX1" fmla="*/ 151580 w 700627"/>
              <a:gd name="connsiteY1" fmla="*/ 247067 h 893219"/>
              <a:gd name="connsiteX2" fmla="*/ 0 w 700627"/>
              <a:gd name="connsiteY2" fmla="*/ 893219 h 893219"/>
              <a:gd name="connsiteX0" fmla="*/ 550524 w 1165166"/>
              <a:gd name="connsiteY0" fmla="*/ 0 h 746074"/>
              <a:gd name="connsiteX1" fmla="*/ 1477 w 1165166"/>
              <a:gd name="connsiteY1" fmla="*/ 247067 h 746074"/>
              <a:gd name="connsiteX2" fmla="*/ 1163690 w 1165166"/>
              <a:gd name="connsiteY2" fmla="*/ 746074 h 746074"/>
              <a:gd name="connsiteX0" fmla="*/ 549047 w 1162213"/>
              <a:gd name="connsiteY0" fmla="*/ 0 h 746074"/>
              <a:gd name="connsiteX1" fmla="*/ 0 w 1162213"/>
              <a:gd name="connsiteY1" fmla="*/ 247067 h 746074"/>
              <a:gd name="connsiteX2" fmla="*/ 1162213 w 1162213"/>
              <a:gd name="connsiteY2" fmla="*/ 746074 h 746074"/>
              <a:gd name="connsiteX0" fmla="*/ 0 w 1674708"/>
              <a:gd name="connsiteY0" fmla="*/ 89264 h 499007"/>
              <a:gd name="connsiteX1" fmla="*/ 512495 w 1674708"/>
              <a:gd name="connsiteY1" fmla="*/ 0 h 499007"/>
              <a:gd name="connsiteX2" fmla="*/ 1674708 w 1674708"/>
              <a:gd name="connsiteY2" fmla="*/ 499007 h 499007"/>
              <a:gd name="connsiteX0" fmla="*/ 0 w 1674708"/>
              <a:gd name="connsiteY0" fmla="*/ 478148 h 887891"/>
              <a:gd name="connsiteX1" fmla="*/ 1489960 w 1674708"/>
              <a:gd name="connsiteY1" fmla="*/ 0 h 887891"/>
              <a:gd name="connsiteX2" fmla="*/ 1674708 w 1674708"/>
              <a:gd name="connsiteY2" fmla="*/ 887891 h 887891"/>
              <a:gd name="connsiteX0" fmla="*/ 0 w 1727263"/>
              <a:gd name="connsiteY0" fmla="*/ 478148 h 625132"/>
              <a:gd name="connsiteX1" fmla="*/ 1489960 w 1727263"/>
              <a:gd name="connsiteY1" fmla="*/ 0 h 625132"/>
              <a:gd name="connsiteX2" fmla="*/ 1727263 w 1727263"/>
              <a:gd name="connsiteY2" fmla="*/ 625132 h 625132"/>
              <a:gd name="connsiteX0" fmla="*/ 0 w 1727263"/>
              <a:gd name="connsiteY0" fmla="*/ 0 h 146984"/>
              <a:gd name="connsiteX1" fmla="*/ 512501 w 1727263"/>
              <a:gd name="connsiteY1" fmla="*/ 99921 h 146984"/>
              <a:gd name="connsiteX2" fmla="*/ 1727263 w 1727263"/>
              <a:gd name="connsiteY2" fmla="*/ 146984 h 146984"/>
              <a:gd name="connsiteX0" fmla="*/ 0 w 1737771"/>
              <a:gd name="connsiteY0" fmla="*/ 0 h 136473"/>
              <a:gd name="connsiteX1" fmla="*/ 523009 w 1737771"/>
              <a:gd name="connsiteY1" fmla="*/ 89410 h 136473"/>
              <a:gd name="connsiteX2" fmla="*/ 1737771 w 1737771"/>
              <a:gd name="connsiteY2" fmla="*/ 136473 h 136473"/>
              <a:gd name="connsiteX0" fmla="*/ 0 w 938984"/>
              <a:gd name="connsiteY0" fmla="*/ 0 h 409742"/>
              <a:gd name="connsiteX1" fmla="*/ 523009 w 938984"/>
              <a:gd name="connsiteY1" fmla="*/ 89410 h 409742"/>
              <a:gd name="connsiteX2" fmla="*/ 938984 w 938984"/>
              <a:gd name="connsiteY2" fmla="*/ 409742 h 409742"/>
              <a:gd name="connsiteX0" fmla="*/ 0 w 938984"/>
              <a:gd name="connsiteY0" fmla="*/ 131307 h 541049"/>
              <a:gd name="connsiteX1" fmla="*/ 628112 w 938984"/>
              <a:gd name="connsiteY1" fmla="*/ 0 h 541049"/>
              <a:gd name="connsiteX2" fmla="*/ 938984 w 938984"/>
              <a:gd name="connsiteY2" fmla="*/ 541049 h 541049"/>
              <a:gd name="connsiteX0" fmla="*/ 0 w 907450"/>
              <a:gd name="connsiteY0" fmla="*/ 15694 h 541049"/>
              <a:gd name="connsiteX1" fmla="*/ 596578 w 907450"/>
              <a:gd name="connsiteY1" fmla="*/ 0 h 541049"/>
              <a:gd name="connsiteX2" fmla="*/ 907450 w 907450"/>
              <a:gd name="connsiteY2" fmla="*/ 541049 h 541049"/>
              <a:gd name="connsiteX0" fmla="*/ 0 w 907450"/>
              <a:gd name="connsiteY0" fmla="*/ 0 h 525355"/>
              <a:gd name="connsiteX1" fmla="*/ 586070 w 907450"/>
              <a:gd name="connsiteY1" fmla="*/ 36858 h 525355"/>
              <a:gd name="connsiteX2" fmla="*/ 907450 w 907450"/>
              <a:gd name="connsiteY2" fmla="*/ 525355 h 525355"/>
              <a:gd name="connsiteX0" fmla="*/ 0 w 907450"/>
              <a:gd name="connsiteY0" fmla="*/ 0 h 525355"/>
              <a:gd name="connsiteX1" fmla="*/ 722707 w 907450"/>
              <a:gd name="connsiteY1" fmla="*/ 184003 h 525355"/>
              <a:gd name="connsiteX2" fmla="*/ 907450 w 907450"/>
              <a:gd name="connsiteY2" fmla="*/ 525355 h 525355"/>
              <a:gd name="connsiteX0" fmla="*/ 0 w 539585"/>
              <a:gd name="connsiteY0" fmla="*/ 0 h 367700"/>
              <a:gd name="connsiteX1" fmla="*/ 354842 w 539585"/>
              <a:gd name="connsiteY1" fmla="*/ 26348 h 367700"/>
              <a:gd name="connsiteX2" fmla="*/ 539585 w 539585"/>
              <a:gd name="connsiteY2" fmla="*/ 367700 h 36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9585" h="367700">
                <a:moveTo>
                  <a:pt x="0" y="0"/>
                </a:moveTo>
                <a:lnTo>
                  <a:pt x="354842" y="26348"/>
                </a:lnTo>
                <a:lnTo>
                  <a:pt x="539585" y="367700"/>
                </a:ln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710155-F4C4-DA38-0C91-7700446553E0}"/>
              </a:ext>
            </a:extLst>
          </p:cNvPr>
          <p:cNvSpPr txBox="1"/>
          <p:nvPr/>
        </p:nvSpPr>
        <p:spPr>
          <a:xfrm>
            <a:off x="3071719" y="1051125"/>
            <a:ext cx="1915909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</a:rPr>
              <a:t>QuPath</a:t>
            </a:r>
            <a:r>
              <a:rPr lang="en-US" sz="1400" i="1" dirty="0">
                <a:solidFill>
                  <a:schemeClr val="bg1"/>
                </a:solidFill>
              </a:rPr>
              <a:t> segmentation</a:t>
            </a:r>
          </a:p>
        </p:txBody>
      </p:sp>
    </p:spTree>
    <p:extLst>
      <p:ext uri="{BB962C8B-B14F-4D97-AF65-F5344CB8AC3E}">
        <p14:creationId xmlns:p14="http://schemas.microsoft.com/office/powerpoint/2010/main" val="27645528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C46B7-5C8A-5865-9BD7-6CFB4BA3B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46C378B-67B5-F06E-BC5F-8EC1CFA86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3509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A040DB-64B5-9CD4-5128-FFE68797DF2B}"/>
              </a:ext>
            </a:extLst>
          </p:cNvPr>
          <p:cNvGrpSpPr/>
          <p:nvPr/>
        </p:nvGrpSpPr>
        <p:grpSpPr>
          <a:xfrm>
            <a:off x="2324100" y="2438400"/>
            <a:ext cx="7543800" cy="1981200"/>
            <a:chOff x="2590800" y="3200400"/>
            <a:chExt cx="7543800" cy="1981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C64A84-953D-8886-D7DD-1AFAE458FEC5}"/>
                </a:ext>
              </a:extLst>
            </p:cNvPr>
            <p:cNvSpPr/>
            <p:nvPr/>
          </p:nvSpPr>
          <p:spPr>
            <a:xfrm>
              <a:off x="2590800" y="3200400"/>
              <a:ext cx="7543800" cy="1981200"/>
            </a:xfrm>
            <a:prstGeom prst="rect">
              <a:avLst/>
            </a:prstGeom>
            <a:solidFill>
              <a:srgbClr val="1D467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dirty="0"/>
                <a:t>Info: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1D8882D-0615-12DD-0740-CE11CCD7425A}"/>
                </a:ext>
              </a:extLst>
            </p:cNvPr>
            <p:cNvSpPr txBox="1"/>
            <p:nvPr/>
          </p:nvSpPr>
          <p:spPr>
            <a:xfrm>
              <a:off x="2590800" y="3200400"/>
              <a:ext cx="754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</a:rPr>
                <a:t>AD Panel 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055351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903"/>
            <a:ext cx="3810000" cy="1292662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M3LP0455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x60 objective</a:t>
            </a:r>
          </a:p>
          <a:p>
            <a:r>
              <a:rPr lang="en-US" sz="1200" i="1" dirty="0"/>
              <a:t>Mouse ID: 103 M1</a:t>
            </a:r>
            <a:endParaRPr lang="en-US" sz="1200" i="1" dirty="0">
              <a:solidFill>
                <a:schemeClr val="bg1"/>
              </a:solidFill>
            </a:endParaRPr>
          </a:p>
          <a:p>
            <a:r>
              <a:rPr lang="en-US" sz="1200" i="1" dirty="0"/>
              <a:t>scale bar 50µm</a:t>
            </a:r>
          </a:p>
          <a:p>
            <a:r>
              <a:rPr lang="en-US" sz="1200" i="1" dirty="0"/>
              <a:t>FITC left open </a:t>
            </a:r>
          </a:p>
          <a:p>
            <a:endParaRPr lang="en-US" sz="1200" i="1" dirty="0">
              <a:solidFill>
                <a:schemeClr val="bg1"/>
              </a:solidFill>
            </a:endParaRP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DB9D-092C-B4DA-AE2E-C6CB12E174EC}"/>
              </a:ext>
            </a:extLst>
          </p:cNvPr>
          <p:cNvSpPr txBox="1"/>
          <p:nvPr/>
        </p:nvSpPr>
        <p:spPr>
          <a:xfrm>
            <a:off x="7663314" y="6188280"/>
            <a:ext cx="449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FBB6-8F09-DC69-4F51-C920F2D8D898}"/>
              </a:ext>
            </a:extLst>
          </p:cNvPr>
          <p:cNvSpPr txBox="1"/>
          <p:nvPr/>
        </p:nvSpPr>
        <p:spPr>
          <a:xfrm>
            <a:off x="10848976" y="5576"/>
            <a:ext cx="1343024" cy="938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FFF"/>
                </a:highlight>
              </a:rPr>
              <a:t>DCX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AF488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9300"/>
                </a:highlight>
              </a:rPr>
              <a:t>NeuN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AF555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40FF"/>
                </a:highlight>
              </a:rPr>
              <a:t>BST2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AF647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FC00"/>
                </a:highlight>
              </a:rPr>
              <a:t>Iba1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AF750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1076F-08F7-5435-65B2-1F18A8BE427B}"/>
              </a:ext>
            </a:extLst>
          </p:cNvPr>
          <p:cNvSpPr txBox="1"/>
          <p:nvPr/>
        </p:nvSpPr>
        <p:spPr>
          <a:xfrm>
            <a:off x="4724400" y="-533400"/>
            <a:ext cx="1968809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DCX</a:t>
            </a:r>
            <a:r>
              <a:rPr lang="en-US" sz="1400" dirty="0">
                <a:solidFill>
                  <a:srgbClr val="00FA00"/>
                </a:solidFill>
              </a:rPr>
              <a:t> </a:t>
            </a:r>
            <a:r>
              <a:rPr lang="en-US" sz="1400" dirty="0">
                <a:solidFill>
                  <a:srgbClr val="FF9300"/>
                </a:solidFill>
              </a:rPr>
              <a:t>NeuN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BST2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FC00"/>
                </a:solidFill>
              </a:rPr>
              <a:t>Iba1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53A95-98ED-83CA-1009-30AB49FEF74F}"/>
              </a:ext>
            </a:extLst>
          </p:cNvPr>
          <p:cNvSpPr txBox="1"/>
          <p:nvPr/>
        </p:nvSpPr>
        <p:spPr>
          <a:xfrm>
            <a:off x="18201" y="605353"/>
            <a:ext cx="23903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Brain – Naïve/healthy</a:t>
            </a:r>
          </a:p>
        </p:txBody>
      </p:sp>
    </p:spTree>
    <p:extLst>
      <p:ext uri="{BB962C8B-B14F-4D97-AF65-F5344CB8AC3E}">
        <p14:creationId xmlns:p14="http://schemas.microsoft.com/office/powerpoint/2010/main" val="21381417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9B2C674-986E-21E5-5FE1-01963490EAF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0" y="28903"/>
            <a:ext cx="3810000" cy="1292662"/>
          </a:xfrm>
        </p:spPr>
        <p:txBody>
          <a:bodyPr/>
          <a:lstStyle/>
          <a:p>
            <a:r>
              <a:rPr lang="en-US" sz="1200" i="1" dirty="0">
                <a:solidFill>
                  <a:schemeClr val="bg1"/>
                </a:solidFill>
              </a:rPr>
              <a:t>Slide ID: M3LP0455</a:t>
            </a:r>
          </a:p>
          <a:p>
            <a:r>
              <a:rPr lang="en-US" sz="1200" i="1" dirty="0">
                <a:solidFill>
                  <a:schemeClr val="bg1"/>
                </a:solidFill>
              </a:rPr>
              <a:t>x60 objective</a:t>
            </a:r>
          </a:p>
          <a:p>
            <a:r>
              <a:rPr lang="en-US" sz="1200" i="1" dirty="0"/>
              <a:t>Mouse ID: 103 M1</a:t>
            </a:r>
            <a:endParaRPr lang="en-US" sz="1200" i="1" dirty="0">
              <a:solidFill>
                <a:schemeClr val="bg1"/>
              </a:solidFill>
            </a:endParaRPr>
          </a:p>
          <a:p>
            <a:r>
              <a:rPr lang="en-US" sz="1200" i="1" dirty="0"/>
              <a:t>scale bar 50µm</a:t>
            </a:r>
          </a:p>
          <a:p>
            <a:r>
              <a:rPr lang="en-US" sz="1200" i="1" dirty="0"/>
              <a:t>FITC left open </a:t>
            </a:r>
          </a:p>
          <a:p>
            <a:endParaRPr lang="en-US" sz="1200" i="1" dirty="0">
              <a:solidFill>
                <a:schemeClr val="bg1"/>
              </a:solidFill>
            </a:endParaRPr>
          </a:p>
          <a:p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AF4DB9D-092C-B4DA-AE2E-C6CB12E174EC}"/>
              </a:ext>
            </a:extLst>
          </p:cNvPr>
          <p:cNvSpPr txBox="1"/>
          <p:nvPr/>
        </p:nvSpPr>
        <p:spPr>
          <a:xfrm>
            <a:off x="7663314" y="6188280"/>
            <a:ext cx="4494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i="1" u="sng" dirty="0">
                <a:solidFill>
                  <a:schemeClr val="bg1"/>
                </a:solidFill>
              </a:rPr>
              <a:t>Notes:</a:t>
            </a:r>
            <a:endParaRPr lang="en-US" sz="1200" dirty="0">
              <a:solidFill>
                <a:schemeClr val="bg1"/>
              </a:solidFill>
            </a:endParaRPr>
          </a:p>
          <a:p>
            <a:pPr marL="184150" indent="-1841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[…]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10FBB6-8F09-DC69-4F51-C920F2D8D898}"/>
              </a:ext>
            </a:extLst>
          </p:cNvPr>
          <p:cNvSpPr txBox="1"/>
          <p:nvPr/>
        </p:nvSpPr>
        <p:spPr>
          <a:xfrm>
            <a:off x="10848976" y="5576"/>
            <a:ext cx="1343024" cy="938719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sz="1100" b="1" i="1" u="sng" dirty="0">
                <a:solidFill>
                  <a:schemeClr val="bg1"/>
                </a:solidFill>
              </a:rPr>
              <a:t>Panel: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00FFFF"/>
                </a:highlight>
              </a:rPr>
              <a:t>DCX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AF488</a:t>
            </a:r>
          </a:p>
          <a:p>
            <a:r>
              <a:rPr lang="en-US" sz="1100" dirty="0">
                <a:solidFill>
                  <a:schemeClr val="tx1"/>
                </a:solidFill>
                <a:highlight>
                  <a:srgbClr val="FF9300"/>
                </a:highlight>
              </a:rPr>
              <a:t>NeuN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AF555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40FF"/>
                </a:highlight>
              </a:rPr>
              <a:t>BST2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AF647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  <a:p>
            <a:r>
              <a:rPr lang="en-US" sz="1100" dirty="0">
                <a:solidFill>
                  <a:schemeClr val="tx1"/>
                </a:solidFill>
                <a:highlight>
                  <a:srgbClr val="FFFC00"/>
                </a:highlight>
              </a:rPr>
              <a:t>Iba1</a:t>
            </a:r>
            <a:r>
              <a:rPr lang="en-US" sz="1100" dirty="0">
                <a:solidFill>
                  <a:schemeClr val="tx1"/>
                </a:solidFill>
              </a:rPr>
              <a:t> </a:t>
            </a:r>
            <a:r>
              <a:rPr lang="en-US" sz="1100" dirty="0">
                <a:solidFill>
                  <a:schemeClr val="bg1"/>
                </a:solidFill>
              </a:rPr>
              <a:t>– AF750</a:t>
            </a:r>
            <a:endParaRPr lang="en-US" sz="1100" dirty="0">
              <a:solidFill>
                <a:schemeClr val="tx1"/>
              </a:solidFill>
              <a:highlight>
                <a:srgbClr val="00FFFF"/>
              </a:highligh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1076F-08F7-5435-65B2-1F18A8BE427B}"/>
              </a:ext>
            </a:extLst>
          </p:cNvPr>
          <p:cNvSpPr txBox="1"/>
          <p:nvPr/>
        </p:nvSpPr>
        <p:spPr>
          <a:xfrm>
            <a:off x="4724400" y="-533400"/>
            <a:ext cx="1968809" cy="307777"/>
          </a:xfrm>
          <a:prstGeom prst="rect">
            <a:avLst/>
          </a:prstGeom>
          <a:solidFill>
            <a:schemeClr val="tx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00FDFF"/>
                </a:solidFill>
              </a:rPr>
              <a:t>DCX</a:t>
            </a:r>
            <a:r>
              <a:rPr lang="en-US" sz="1400" dirty="0">
                <a:solidFill>
                  <a:srgbClr val="00FA00"/>
                </a:solidFill>
              </a:rPr>
              <a:t> </a:t>
            </a:r>
            <a:r>
              <a:rPr lang="en-US" sz="1400" dirty="0">
                <a:solidFill>
                  <a:srgbClr val="FF9300"/>
                </a:solidFill>
              </a:rPr>
              <a:t>NeuN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40FF"/>
                </a:solidFill>
              </a:rPr>
              <a:t>BST2</a:t>
            </a:r>
            <a:r>
              <a:rPr lang="en-US" sz="1400" dirty="0">
                <a:solidFill>
                  <a:schemeClr val="bg1"/>
                </a:solidFill>
              </a:rPr>
              <a:t> </a:t>
            </a:r>
            <a:r>
              <a:rPr lang="en-US" sz="1400" dirty="0">
                <a:solidFill>
                  <a:srgbClr val="FFFC00"/>
                </a:solidFill>
              </a:rPr>
              <a:t>Iba1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A53A95-98ED-83CA-1009-30AB49FEF74F}"/>
              </a:ext>
            </a:extLst>
          </p:cNvPr>
          <p:cNvSpPr txBox="1"/>
          <p:nvPr/>
        </p:nvSpPr>
        <p:spPr>
          <a:xfrm>
            <a:off x="18201" y="605353"/>
            <a:ext cx="2390398" cy="369332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Brain – Naïve/healthy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7F04815-DFAD-64BF-78EE-EDDC3E97DCC1}"/>
              </a:ext>
            </a:extLst>
          </p:cNvPr>
          <p:cNvCxnSpPr/>
          <p:nvPr/>
        </p:nvCxnSpPr>
        <p:spPr>
          <a:xfrm>
            <a:off x="6096000" y="0"/>
            <a:ext cx="0" cy="6855476"/>
          </a:xfrm>
          <a:prstGeom prst="line">
            <a:avLst/>
          </a:prstGeom>
          <a:ln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8430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CC46B7-5C8A-5865-9BD7-6CFB4BA3BD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>
            <a:extLst>
              <a:ext uri="{FF2B5EF4-FFF2-40B4-BE49-F238E27FC236}">
                <a16:creationId xmlns:a16="http://schemas.microsoft.com/office/drawing/2014/main" id="{446C378B-67B5-F06E-BC5F-8EC1CFA8641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188" y="3509447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AA040DB-64B5-9CD4-5128-FFE68797DF2B}"/>
              </a:ext>
            </a:extLst>
          </p:cNvPr>
          <p:cNvGrpSpPr/>
          <p:nvPr/>
        </p:nvGrpSpPr>
        <p:grpSpPr>
          <a:xfrm>
            <a:off x="2324100" y="2438400"/>
            <a:ext cx="7543800" cy="1981200"/>
            <a:chOff x="2590800" y="3200400"/>
            <a:chExt cx="7543800" cy="19812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E7C64A84-953D-8886-D7DD-1AFAE458FEC5}"/>
                </a:ext>
              </a:extLst>
            </p:cNvPr>
            <p:cNvSpPr/>
            <p:nvPr/>
          </p:nvSpPr>
          <p:spPr>
            <a:xfrm>
              <a:off x="2590800" y="3200400"/>
              <a:ext cx="7543800" cy="1981200"/>
            </a:xfrm>
            <a:prstGeom prst="rect">
              <a:avLst/>
            </a:prstGeom>
            <a:solidFill>
              <a:srgbClr val="1D4678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r>
                <a:rPr lang="en-US" dirty="0"/>
                <a:t>Info: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D1D8882D-0615-12DD-0740-CE11CCD7425A}"/>
                </a:ext>
              </a:extLst>
            </p:cNvPr>
            <p:cNvSpPr txBox="1"/>
            <p:nvPr/>
          </p:nvSpPr>
          <p:spPr>
            <a:xfrm>
              <a:off x="2590800" y="3200400"/>
              <a:ext cx="754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 i="1" dirty="0">
                  <a:solidFill>
                    <a:schemeClr val="bg1"/>
                  </a:solidFill>
                </a:rPr>
                <a:t>Liver + CD4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388698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20240308_fv3000pptx [Autosaved]" id="{794AE929-4938-ED49-8763-54FDFFF4EB48}" vid="{8E0C6765-52BA-E542-A0FB-3BEA57F61A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5675</TotalTime>
  <Words>906</Words>
  <Application>Microsoft Macintosh PowerPoint</Application>
  <PresentationFormat>Widescreen</PresentationFormat>
  <Paragraphs>255</Paragraphs>
  <Slides>18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20240308_fv3000: Some cool pics </dc:title>
  <dc:creator>Michael LaPorte</dc:creator>
  <cp:lastModifiedBy>Michael Andrew LaPorte II</cp:lastModifiedBy>
  <cp:revision>25</cp:revision>
  <dcterms:created xsi:type="dcterms:W3CDTF">2024-04-26T00:03:27Z</dcterms:created>
  <dcterms:modified xsi:type="dcterms:W3CDTF">2024-07-19T22:13:20Z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2023-06-08T00:00:00Z</vt:filetime>
  </property>
  <property fmtid="{D5CDD505-2E9C-101B-9397-08002B2CF9AE}" pid="3" name="LastSaved">
    <vt:filetime>2023-07-27T00:00:00Z</vt:filetime>
  </property>
  <property fmtid="{D5CDD505-2E9C-101B-9397-08002B2CF9AE}" pid="4" name="Producer">
    <vt:lpwstr>macOS Version 13.4 (Build 22F66) Quartz PDFContext</vt:lpwstr>
  </property>
</Properties>
</file>